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50" r:id="rId2"/>
    <p:sldId id="297" r:id="rId3"/>
    <p:sldId id="351" r:id="rId4"/>
    <p:sldId id="361" r:id="rId5"/>
    <p:sldId id="422" r:id="rId6"/>
    <p:sldId id="423" r:id="rId7"/>
    <p:sldId id="424" r:id="rId8"/>
    <p:sldId id="360" r:id="rId9"/>
    <p:sldId id="425" r:id="rId10"/>
    <p:sldId id="426" r:id="rId11"/>
    <p:sldId id="427" r:id="rId12"/>
    <p:sldId id="428" r:id="rId13"/>
    <p:sldId id="429" r:id="rId14"/>
    <p:sldId id="430" r:id="rId15"/>
    <p:sldId id="431" r:id="rId16"/>
    <p:sldId id="432" r:id="rId17"/>
    <p:sldId id="433" r:id="rId18"/>
    <p:sldId id="434" r:id="rId19"/>
    <p:sldId id="435" r:id="rId20"/>
    <p:sldId id="439" r:id="rId21"/>
    <p:sldId id="436" r:id="rId22"/>
    <p:sldId id="437" r:id="rId23"/>
    <p:sldId id="438" r:id="rId24"/>
    <p:sldId id="441" r:id="rId25"/>
    <p:sldId id="440" r:id="rId26"/>
    <p:sldId id="442" r:id="rId27"/>
    <p:sldId id="443" r:id="rId28"/>
    <p:sldId id="444" r:id="rId29"/>
    <p:sldId id="445" r:id="rId30"/>
    <p:sldId id="446" r:id="rId31"/>
    <p:sldId id="475" r:id="rId32"/>
    <p:sldId id="447" r:id="rId33"/>
    <p:sldId id="448" r:id="rId34"/>
    <p:sldId id="449" r:id="rId35"/>
    <p:sldId id="451" r:id="rId36"/>
    <p:sldId id="450" r:id="rId37"/>
    <p:sldId id="452" r:id="rId38"/>
    <p:sldId id="453" r:id="rId39"/>
    <p:sldId id="454" r:id="rId40"/>
    <p:sldId id="455" r:id="rId41"/>
    <p:sldId id="456" r:id="rId42"/>
    <p:sldId id="457" r:id="rId43"/>
    <p:sldId id="458" r:id="rId44"/>
    <p:sldId id="459" r:id="rId45"/>
    <p:sldId id="460" r:id="rId46"/>
    <p:sldId id="461" r:id="rId47"/>
    <p:sldId id="462" r:id="rId48"/>
    <p:sldId id="463" r:id="rId49"/>
    <p:sldId id="464" r:id="rId50"/>
    <p:sldId id="465" r:id="rId51"/>
    <p:sldId id="466" r:id="rId52"/>
    <p:sldId id="467" r:id="rId53"/>
    <p:sldId id="468" r:id="rId54"/>
    <p:sldId id="469" r:id="rId55"/>
    <p:sldId id="470" r:id="rId56"/>
    <p:sldId id="471" r:id="rId57"/>
    <p:sldId id="472" r:id="rId58"/>
    <p:sldId id="47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E7E9CF-FC1C-7D4E-9801-6A5FC9D779C4}">
          <p14:sldIdLst>
            <p14:sldId id="350"/>
            <p14:sldId id="297"/>
          </p14:sldIdLst>
        </p14:section>
        <p14:section name="01 Emotions &amp; Behaviour" id="{09E038E5-D8E1-334F-86C2-CFF06254F711}">
          <p14:sldIdLst>
            <p14:sldId id="351"/>
            <p14:sldId id="361"/>
            <p14:sldId id="422"/>
            <p14:sldId id="423"/>
            <p14:sldId id="424"/>
            <p14:sldId id="360"/>
            <p14:sldId id="425"/>
            <p14:sldId id="426"/>
            <p14:sldId id="427"/>
            <p14:sldId id="428"/>
            <p14:sldId id="429"/>
            <p14:sldId id="430"/>
            <p14:sldId id="431"/>
            <p14:sldId id="432"/>
            <p14:sldId id="433"/>
            <p14:sldId id="434"/>
            <p14:sldId id="435"/>
          </p14:sldIdLst>
        </p14:section>
        <p14:section name="Expressive Interfaces" id="{F20015F7-A7F1-DF4C-A88A-4E402BE443C4}">
          <p14:sldIdLst>
            <p14:sldId id="439"/>
            <p14:sldId id="436"/>
            <p14:sldId id="437"/>
            <p14:sldId id="438"/>
            <p14:sldId id="441"/>
          </p14:sldIdLst>
        </p14:section>
        <p14:section name="Affective Computing &amp; Emotional AI" id="{FA8697EA-451D-2A4A-B2EC-87454716686E}">
          <p14:sldIdLst>
            <p14:sldId id="440"/>
            <p14:sldId id="442"/>
            <p14:sldId id="443"/>
            <p14:sldId id="444"/>
            <p14:sldId id="445"/>
            <p14:sldId id="446"/>
            <p14:sldId id="475"/>
            <p14:sldId id="447"/>
            <p14:sldId id="448"/>
            <p14:sldId id="449"/>
          </p14:sldIdLst>
        </p14:section>
        <p14:section name="Persuasive Technologies &amp; Behavioural Change" id="{6256874A-F665-B240-9077-2B04434BE710}">
          <p14:sldIdLst>
            <p14:sldId id="451"/>
            <p14:sldId id="450"/>
            <p14:sldId id="452"/>
            <p14:sldId id="453"/>
            <p14:sldId id="454"/>
            <p14:sldId id="455"/>
            <p14:sldId id="456"/>
            <p14:sldId id="457"/>
            <p14:sldId id="458"/>
            <p14:sldId id="459"/>
            <p14:sldId id="460"/>
          </p14:sldIdLst>
        </p14:section>
        <p14:section name="Anthropomorphism" id="{39FDEE3A-4E2B-EC41-9BFD-6EE4D5E1B3E2}">
          <p14:sldIdLst>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A6A6A6"/>
    <a:srgbClr val="5F5F5F"/>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03" autoAdjust="0"/>
    <p:restoredTop sz="92409" autoAdjust="0"/>
  </p:normalViewPr>
  <p:slideViewPr>
    <p:cSldViewPr snapToGrid="0">
      <p:cViewPr varScale="1">
        <p:scale>
          <a:sx n="63" d="100"/>
          <a:sy n="63" d="100"/>
        </p:scale>
        <p:origin x="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29/10/2025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5.xml"/><Relationship Id="rId1" Type="http://schemas.openxmlformats.org/officeDocument/2006/relationships/video" Target="https://www.youtube.com/embed/zVuWtWZh4oQ?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1383207"/>
            <a:ext cx="6372225" cy="1685077"/>
          </a:xfrm>
          <a:prstGeom prst="rect">
            <a:avLst/>
          </a:prstGeom>
          <a:noFill/>
        </p:spPr>
        <p:txBody>
          <a:bodyPr>
            <a:spAutoFit/>
          </a:bodyPr>
          <a:lstStyle/>
          <a:p>
            <a:pPr>
              <a:lnSpc>
                <a:spcPct val="150000"/>
              </a:lnSpc>
              <a:defRPr/>
            </a:pPr>
            <a:r>
              <a:rPr lang="en-US" sz="3600" b="1" dirty="0">
                <a:solidFill>
                  <a:srgbClr val="F2F2F2"/>
                </a:solidFill>
                <a:latin typeface="+mj-lt"/>
              </a:rPr>
              <a:t>Topic 4: User </a:t>
            </a:r>
            <a:r>
              <a:rPr lang="en-US" sz="3600" b="1" dirty="0" err="1">
                <a:solidFill>
                  <a:srgbClr val="F2F2F2"/>
                </a:solidFill>
                <a:latin typeface="+mj-lt"/>
              </a:rPr>
              <a:t>Behaviour</a:t>
            </a:r>
            <a:r>
              <a:rPr lang="en-US" sz="3600" b="1" dirty="0">
                <a:solidFill>
                  <a:srgbClr val="F2F2F2"/>
                </a:solidFill>
                <a:latin typeface="+mj-lt"/>
              </a:rPr>
              <a:t> </a:t>
            </a:r>
          </a:p>
          <a:p>
            <a:pPr>
              <a:lnSpc>
                <a:spcPct val="150000"/>
              </a:lnSpc>
              <a:defRPr/>
            </a:pPr>
            <a:r>
              <a:rPr lang="en-US" sz="3600" b="1">
                <a:solidFill>
                  <a:srgbClr val="F2F2F2"/>
                </a:solidFill>
                <a:latin typeface="+mj-lt"/>
              </a:rPr>
              <a:t>(Part </a:t>
            </a:r>
            <a:r>
              <a:rPr lang="en-US" sz="3600" b="1" dirty="0">
                <a:solidFill>
                  <a:srgbClr val="F2F2F2"/>
                </a:solidFill>
                <a:latin typeface="+mj-lt"/>
              </a:rPr>
              <a:t>3)</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4403588"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US" altLang="en-US" sz="1600" b="1" dirty="0">
                <a:solidFill>
                  <a:schemeClr val="bg2"/>
                </a:solidFill>
              </a:rPr>
              <a:t>SECV2113 Human-Computer Interaction</a:t>
            </a:r>
          </a:p>
          <a:p>
            <a:pPr>
              <a:lnSpc>
                <a:spcPct val="150000"/>
              </a:lnSpc>
            </a:pPr>
            <a:endParaRPr lang="en-US" altLang="en-US" sz="1600" b="1" dirty="0">
              <a:solidFill>
                <a:schemeClr val="bg2"/>
              </a:solidFill>
            </a:endParaRPr>
          </a:p>
          <a:p>
            <a:pPr>
              <a:lnSpc>
                <a:spcPct val="150000"/>
              </a:lnSpc>
            </a:pPr>
            <a:r>
              <a:rPr lang="en-US" altLang="en-US" sz="1600" b="1" dirty="0">
                <a:solidFill>
                  <a:schemeClr val="bg2"/>
                </a:solidFill>
              </a:rPr>
              <a:t>Faculty of Computing</a:t>
            </a:r>
          </a:p>
          <a:p>
            <a:pPr>
              <a:lnSpc>
                <a:spcPct val="150000"/>
              </a:lnSpc>
            </a:pPr>
            <a:r>
              <a:rPr lang="en-US" altLang="en-US" sz="1600" b="1" dirty="0" err="1">
                <a:solidFill>
                  <a:schemeClr val="bg2"/>
                </a:solidFill>
              </a:rPr>
              <a:t>Universiti</a:t>
            </a:r>
            <a:r>
              <a:rPr lang="en-US" altLang="en-US" sz="1600" b="1" dirty="0">
                <a:solidFill>
                  <a:schemeClr val="bg2"/>
                </a:solidFill>
              </a:rPr>
              <a:t> </a:t>
            </a:r>
            <a:r>
              <a:rPr lang="en-US" altLang="en-US" sz="1600" b="1" dirty="0" err="1">
                <a:solidFill>
                  <a:schemeClr val="bg2"/>
                </a:solidFill>
              </a:rPr>
              <a:t>Teknologi</a:t>
            </a:r>
            <a:r>
              <a:rPr lang="en-US" altLang="en-US"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MY" smtClean="0"/>
              <a:t>1</a:t>
            </a:fld>
            <a:endParaRPr lang="en-MY"/>
          </a:p>
        </p:txBody>
      </p:sp>
      <p:sp>
        <p:nvSpPr>
          <p:cNvPr id="3" name="TextBox 2">
            <a:extLst>
              <a:ext uri="{FF2B5EF4-FFF2-40B4-BE49-F238E27FC236}">
                <a16:creationId xmlns:a16="http://schemas.microsoft.com/office/drawing/2014/main" id="{FC3EA043-E2A8-1870-AFB9-F67A4D0D470E}"/>
              </a:ext>
            </a:extLst>
          </p:cNvPr>
          <p:cNvSpPr txBox="1"/>
          <p:nvPr/>
        </p:nvSpPr>
        <p:spPr>
          <a:xfrm>
            <a:off x="7186692" y="1782972"/>
            <a:ext cx="4473418" cy="1661993"/>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EMOTIONAL</a:t>
            </a:r>
          </a:p>
          <a:p>
            <a:pPr algn="ctr"/>
            <a:r>
              <a:rPr lang="en-US" sz="4800" b="1" kern="0" dirty="0">
                <a:solidFill>
                  <a:srgbClr val="C04C4C"/>
                </a:solidFill>
                <a:latin typeface="+mj-lt"/>
              </a:rPr>
              <a:t>INTERACTION</a:t>
            </a:r>
          </a:p>
        </p:txBody>
      </p:sp>
    </p:spTree>
    <p:extLst>
      <p:ext uri="{BB962C8B-B14F-4D97-AF65-F5344CB8AC3E}">
        <p14:creationId xmlns:p14="http://schemas.microsoft.com/office/powerpoint/2010/main" val="83958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1B1FB-CE9E-965B-1BAD-79A2C32510E8}"/>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2BF79B55-117C-4B14-A129-4E017F3B69CC}"/>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10</a:t>
            </a:fld>
            <a:endParaRPr lang="en-MY"/>
          </a:p>
        </p:txBody>
      </p:sp>
      <p:sp>
        <p:nvSpPr>
          <p:cNvPr id="4" name="TextBox 3">
            <a:extLst>
              <a:ext uri="{FF2B5EF4-FFF2-40B4-BE49-F238E27FC236}">
                <a16:creationId xmlns:a16="http://schemas.microsoft.com/office/drawing/2014/main" id="{8E268154-C042-02FA-99ED-91410DC8CF20}"/>
              </a:ext>
            </a:extLst>
          </p:cNvPr>
          <p:cNvSpPr txBox="1"/>
          <p:nvPr/>
        </p:nvSpPr>
        <p:spPr>
          <a:xfrm>
            <a:off x="211015" y="479685"/>
            <a:ext cx="1179341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Pulling at the heart strings with an emotive message</a:t>
            </a:r>
          </a:p>
        </p:txBody>
      </p:sp>
      <p:pic>
        <p:nvPicPr>
          <p:cNvPr id="3" name="Online Media 6" descr="Misereor - SocialSwipe">
            <a:hlinkClick r:id="" action="ppaction://media"/>
            <a:extLst>
              <a:ext uri="{FF2B5EF4-FFF2-40B4-BE49-F238E27FC236}">
                <a16:creationId xmlns:a16="http://schemas.microsoft.com/office/drawing/2014/main" id="{D5D2BFAE-E772-51D3-E6F9-0F5A43CA14D1}"/>
              </a:ext>
            </a:extLst>
          </p:cNvPr>
          <p:cNvPicPr>
            <a:picLocks noRot="1" noChangeAspect="1"/>
          </p:cNvPicPr>
          <p:nvPr>
            <a:videoFile r:link="rId1"/>
          </p:nvPr>
        </p:nvPicPr>
        <p:blipFill>
          <a:blip r:embed="rId3"/>
          <a:stretch>
            <a:fillRect/>
          </a:stretch>
        </p:blipFill>
        <p:spPr>
          <a:xfrm>
            <a:off x="1811121" y="1908650"/>
            <a:ext cx="8558590" cy="4835604"/>
          </a:xfrm>
          <a:prstGeom prst="rect">
            <a:avLst/>
          </a:prstGeom>
        </p:spPr>
      </p:pic>
    </p:spTree>
    <p:extLst>
      <p:ext uri="{BB962C8B-B14F-4D97-AF65-F5344CB8AC3E}">
        <p14:creationId xmlns:p14="http://schemas.microsoft.com/office/powerpoint/2010/main" val="806505681"/>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EE32D-0772-9F2D-EA9D-F115454F242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4C2A124-A5D6-3D65-A0EF-B0C479E30855}"/>
              </a:ext>
            </a:extLst>
          </p:cNvPr>
          <p:cNvSpPr txBox="1"/>
          <p:nvPr/>
        </p:nvSpPr>
        <p:spPr>
          <a:xfrm>
            <a:off x="0" y="473741"/>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Is it possible to design an interface to match or change how we are feeling?</a:t>
            </a:r>
          </a:p>
        </p:txBody>
      </p:sp>
      <p:sp>
        <p:nvSpPr>
          <p:cNvPr id="24" name="Rectangle 23">
            <a:extLst>
              <a:ext uri="{FF2B5EF4-FFF2-40B4-BE49-F238E27FC236}">
                <a16:creationId xmlns:a16="http://schemas.microsoft.com/office/drawing/2014/main" id="{50E776BE-E18D-DD99-23B4-2B777DC4033D}"/>
              </a:ext>
            </a:extLst>
          </p:cNvPr>
          <p:cNvSpPr/>
          <p:nvPr/>
        </p:nvSpPr>
        <p:spPr>
          <a:xfrm>
            <a:off x="1035386" y="2303066"/>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Should an interface be designed to improve how we feel?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If so, how?</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Our moods and feelings are continuously changing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How does the interface keep track and know when to do something?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moods match which kinds of interfaces?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would you design an interface for when someone is happy, angry, sad, bored, or focused?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DDB07B7-A710-D1D9-8B16-AF37404F2BA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Tree>
    <p:extLst>
      <p:ext uri="{BB962C8B-B14F-4D97-AF65-F5344CB8AC3E}">
        <p14:creationId xmlns:p14="http://schemas.microsoft.com/office/powerpoint/2010/main" val="212433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2636C-E467-1A18-19A9-AB27EFBC05E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7E58733-7B25-BE38-A6AF-4F6573C7058E}"/>
              </a:ext>
            </a:extLst>
          </p:cNvPr>
          <p:cNvSpPr txBox="1"/>
          <p:nvPr/>
        </p:nvSpPr>
        <p:spPr>
          <a:xfrm>
            <a:off x="1117978" y="473741"/>
            <a:ext cx="994487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do emotions affect </a:t>
            </a:r>
            <a:r>
              <a:rPr lang="en-US" sz="4400" dirty="0" err="1">
                <a:solidFill>
                  <a:schemeClr val="tx1">
                    <a:lumMod val="75000"/>
                    <a:lumOff val="25000"/>
                  </a:schemeClr>
                </a:solidFill>
                <a:latin typeface="+mj-lt"/>
              </a:rPr>
              <a:t>behaviour</a:t>
            </a:r>
            <a:r>
              <a:rPr lang="en-US" sz="4400" dirty="0">
                <a:solidFill>
                  <a:schemeClr val="tx1">
                    <a:lumMod val="75000"/>
                    <a:lumOff val="25000"/>
                  </a:schemeClr>
                </a:solidFill>
                <a:latin typeface="+mj-lt"/>
              </a:rPr>
              <a:t> and vice versa?</a:t>
            </a:r>
          </a:p>
        </p:txBody>
      </p:sp>
      <p:sp>
        <p:nvSpPr>
          <p:cNvPr id="24" name="Rectangle 23">
            <a:extLst>
              <a:ext uri="{FF2B5EF4-FFF2-40B4-BE49-F238E27FC236}">
                <a16:creationId xmlns:a16="http://schemas.microsoft.com/office/drawing/2014/main" id="{40BDA648-9BED-FE53-382B-31957A0C2477}"/>
              </a:ext>
            </a:extLst>
          </p:cNvPr>
          <p:cNvSpPr/>
          <p:nvPr/>
        </p:nvSpPr>
        <p:spPr>
          <a:xfrm>
            <a:off x="1035386" y="2303066"/>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Does being angry make you concentrate better or more distracted?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you are happy do you take more risks such as spend more money or buy more?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Baumeister et al (2007) argue the relationship is more complex than a single cause-and-effect model</a:t>
            </a:r>
          </a:p>
        </p:txBody>
      </p:sp>
      <p:sp>
        <p:nvSpPr>
          <p:cNvPr id="4" name="Slide Number Placeholder 1">
            <a:extLst>
              <a:ext uri="{FF2B5EF4-FFF2-40B4-BE49-F238E27FC236}">
                <a16:creationId xmlns:a16="http://schemas.microsoft.com/office/drawing/2014/main" id="{287ABC31-A828-869D-1832-B1903883266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Tree>
    <p:extLst>
      <p:ext uri="{BB962C8B-B14F-4D97-AF65-F5344CB8AC3E}">
        <p14:creationId xmlns:p14="http://schemas.microsoft.com/office/powerpoint/2010/main" val="346735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456E-A61B-76A6-334B-16D5F59923F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5CFFD2D-BE15-4A9B-F1B6-FCDB4F2A359D}"/>
              </a:ext>
            </a:extLst>
          </p:cNvPr>
          <p:cNvSpPr txBox="1"/>
          <p:nvPr/>
        </p:nvSpPr>
        <p:spPr>
          <a:xfrm>
            <a:off x="369554" y="546144"/>
            <a:ext cx="11441723"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Automatic (affect) vs. </a:t>
            </a:r>
          </a:p>
          <a:p>
            <a:pPr algn="ctr"/>
            <a:r>
              <a:rPr lang="en-US" sz="4400" dirty="0">
                <a:solidFill>
                  <a:schemeClr val="tx1">
                    <a:lumMod val="75000"/>
                    <a:lumOff val="25000"/>
                  </a:schemeClr>
                </a:solidFill>
                <a:latin typeface="+mj-lt"/>
              </a:rPr>
              <a:t>Conscious Emotions</a:t>
            </a:r>
          </a:p>
        </p:txBody>
      </p:sp>
      <p:sp>
        <p:nvSpPr>
          <p:cNvPr id="24" name="Rectangle 23">
            <a:extLst>
              <a:ext uri="{FF2B5EF4-FFF2-40B4-BE49-F238E27FC236}">
                <a16:creationId xmlns:a16="http://schemas.microsoft.com/office/drawing/2014/main" id="{78B9C15B-FAE1-0D5D-BE65-3B8BC89ABA98}"/>
              </a:ext>
            </a:extLst>
          </p:cNvPr>
          <p:cNvSpPr/>
          <p:nvPr/>
        </p:nvSpPr>
        <p:spPr>
          <a:xfrm>
            <a:off x="1035386" y="2303066"/>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Emotions can be short-lived (for instance, a fit of anger) or complex and long-lasting (for example, jealousy)</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Emotions have been </a:t>
            </a:r>
            <a:r>
              <a:rPr lang="en-US" sz="2000" dirty="0" err="1">
                <a:solidFill>
                  <a:schemeClr val="tx1">
                    <a:lumMod val="65000"/>
                    <a:lumOff val="35000"/>
                  </a:schemeClr>
                </a:solidFill>
              </a:rPr>
              <a:t>categorised</a:t>
            </a:r>
            <a:r>
              <a:rPr lang="en-US" sz="2000" dirty="0">
                <a:solidFill>
                  <a:schemeClr val="tx1">
                    <a:lumMod val="65000"/>
                    <a:lumOff val="35000"/>
                  </a:schemeClr>
                </a:solidFill>
              </a:rPr>
              <a:t> as automatic or conscious: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Automatic ones are rapid and dissipate quickly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Conscious ones develop slowly and take a long time to go (for instance, reflection)</a:t>
            </a:r>
          </a:p>
        </p:txBody>
      </p:sp>
      <p:sp>
        <p:nvSpPr>
          <p:cNvPr id="4" name="Slide Number Placeholder 1">
            <a:extLst>
              <a:ext uri="{FF2B5EF4-FFF2-40B4-BE49-F238E27FC236}">
                <a16:creationId xmlns:a16="http://schemas.microsoft.com/office/drawing/2014/main" id="{69308C3B-53A6-DDA2-F3E4-CA4E79C09B4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spTree>
    <p:extLst>
      <p:ext uri="{BB962C8B-B14F-4D97-AF65-F5344CB8AC3E}">
        <p14:creationId xmlns:p14="http://schemas.microsoft.com/office/powerpoint/2010/main" val="1996992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E342-BE4A-BE86-CF9B-F3D53B722F0D}"/>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EDCEA64A-EEEE-290F-B182-1FB4929DF988}"/>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14</a:t>
            </a:fld>
            <a:endParaRPr lang="en-MY"/>
          </a:p>
        </p:txBody>
      </p:sp>
      <p:sp>
        <p:nvSpPr>
          <p:cNvPr id="4" name="TextBox 3">
            <a:extLst>
              <a:ext uri="{FF2B5EF4-FFF2-40B4-BE49-F238E27FC236}">
                <a16:creationId xmlns:a16="http://schemas.microsoft.com/office/drawing/2014/main" id="{098BC37D-9AC7-16CE-3626-367BD3BAF3CC}"/>
              </a:ext>
            </a:extLst>
          </p:cNvPr>
          <p:cNvSpPr txBox="1"/>
          <p:nvPr/>
        </p:nvSpPr>
        <p:spPr>
          <a:xfrm>
            <a:off x="211015" y="479685"/>
            <a:ext cx="1179341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Emotional Design Model</a:t>
            </a:r>
          </a:p>
        </p:txBody>
      </p:sp>
      <p:pic>
        <p:nvPicPr>
          <p:cNvPr id="6" name="Google Shape;717;p58">
            <a:extLst>
              <a:ext uri="{FF2B5EF4-FFF2-40B4-BE49-F238E27FC236}">
                <a16:creationId xmlns:a16="http://schemas.microsoft.com/office/drawing/2014/main" id="{C8CFA7B9-9C51-5D6F-39CF-0325D0FCBF2F}"/>
              </a:ext>
            </a:extLst>
          </p:cNvPr>
          <p:cNvPicPr preferRelativeResize="0"/>
          <p:nvPr/>
        </p:nvPicPr>
        <p:blipFill rotWithShape="1">
          <a:blip r:embed="rId2">
            <a:alphaModFix/>
          </a:blip>
          <a:srcRect/>
          <a:stretch/>
        </p:blipFill>
        <p:spPr>
          <a:xfrm>
            <a:off x="2364215" y="1249126"/>
            <a:ext cx="7463570" cy="5129189"/>
          </a:xfrm>
          <a:prstGeom prst="rect">
            <a:avLst/>
          </a:prstGeom>
          <a:noFill/>
          <a:ln>
            <a:noFill/>
          </a:ln>
        </p:spPr>
      </p:pic>
    </p:spTree>
    <p:extLst>
      <p:ext uri="{BB962C8B-B14F-4D97-AF65-F5344CB8AC3E}">
        <p14:creationId xmlns:p14="http://schemas.microsoft.com/office/powerpoint/2010/main" val="405377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0B2CE-B685-A49E-F679-AE6D41F1D9B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2710E29-1AA7-2F52-6AC3-573019955B23}"/>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Claims from Model</a:t>
            </a:r>
          </a:p>
        </p:txBody>
      </p:sp>
      <p:sp>
        <p:nvSpPr>
          <p:cNvPr id="24" name="Rectangle 23">
            <a:extLst>
              <a:ext uri="{FF2B5EF4-FFF2-40B4-BE49-F238E27FC236}">
                <a16:creationId xmlns:a16="http://schemas.microsoft.com/office/drawing/2014/main" id="{8E70F467-D8E7-EA5C-1565-A949F9928CD9}"/>
              </a:ext>
            </a:extLst>
          </p:cNvPr>
          <p:cNvSpPr/>
          <p:nvPr/>
        </p:nvSpPr>
        <p:spPr>
          <a:xfrm>
            <a:off x="1035386" y="1776941"/>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Our emotional state changes how we think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When frightened or angry, we focus narrowly and our bodies respond by tensing muscles and sweating</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More likely to be less tolerant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happy, we are less focused and our  bodies relax</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 are more likely to overlook minor problems and be more creative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6E295D6-C1D7-F8EE-EFD3-2C2F2E4C0E8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15</a:t>
            </a:fld>
            <a:endParaRPr lang="en-MY" dirty="0"/>
          </a:p>
        </p:txBody>
      </p:sp>
    </p:spTree>
    <p:extLst>
      <p:ext uri="{BB962C8B-B14F-4D97-AF65-F5344CB8AC3E}">
        <p14:creationId xmlns:p14="http://schemas.microsoft.com/office/powerpoint/2010/main" val="2173269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6C047-9A65-DED1-6A93-0EBAB59664D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EB60A1B-0C6D-99B2-33FC-6666DBF7C202}"/>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Designing with the 3-levels in mind</a:t>
            </a:r>
          </a:p>
        </p:txBody>
      </p:sp>
      <p:sp>
        <p:nvSpPr>
          <p:cNvPr id="24" name="Rectangle 23">
            <a:extLst>
              <a:ext uri="{FF2B5EF4-FFF2-40B4-BE49-F238E27FC236}">
                <a16:creationId xmlns:a16="http://schemas.microsoft.com/office/drawing/2014/main" id="{62F116B8-47EB-6C4E-7FB7-1CE0780BDB52}"/>
              </a:ext>
            </a:extLst>
          </p:cNvPr>
          <p:cNvSpPr/>
          <p:nvPr/>
        </p:nvSpPr>
        <p:spPr>
          <a:xfrm>
            <a:off x="1035386" y="1776941"/>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Visceral design refers to making products look, feel, and sound good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Behavioural</a:t>
            </a:r>
            <a:r>
              <a:rPr lang="en-US" sz="2000" dirty="0">
                <a:solidFill>
                  <a:schemeClr val="tx1">
                    <a:lumMod val="65000"/>
                    <a:lumOff val="35000"/>
                  </a:schemeClr>
                </a:solidFill>
              </a:rPr>
              <a:t> design is about use, and it equates with traditional values of usability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Reflective design is about considering the meaning and personal value of a product </a:t>
            </a:r>
          </a:p>
        </p:txBody>
      </p:sp>
      <p:sp>
        <p:nvSpPr>
          <p:cNvPr id="4" name="Slide Number Placeholder 1">
            <a:extLst>
              <a:ext uri="{FF2B5EF4-FFF2-40B4-BE49-F238E27FC236}">
                <a16:creationId xmlns:a16="http://schemas.microsoft.com/office/drawing/2014/main" id="{2D1E7063-1112-4033-B0B7-4F5AB204406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spTree>
    <p:extLst>
      <p:ext uri="{BB962C8B-B14F-4D97-AF65-F5344CB8AC3E}">
        <p14:creationId xmlns:p14="http://schemas.microsoft.com/office/powerpoint/2010/main" val="133459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6C378-E2F3-C2D1-9FFF-C2A0F1B9B35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19E3965-5524-9460-7028-638FD9D93D61}"/>
              </a:ext>
            </a:extLst>
          </p:cNvPr>
          <p:cNvSpPr txBox="1"/>
          <p:nvPr/>
        </p:nvSpPr>
        <p:spPr>
          <a:xfrm>
            <a:off x="1055476" y="487494"/>
            <a:ext cx="10089970" cy="1446550"/>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Analysing</a:t>
            </a:r>
            <a:r>
              <a:rPr lang="en-US" sz="4400" dirty="0">
                <a:solidFill>
                  <a:schemeClr val="tx1">
                    <a:lumMod val="75000"/>
                    <a:lumOff val="25000"/>
                  </a:schemeClr>
                </a:solidFill>
                <a:latin typeface="+mj-lt"/>
              </a:rPr>
              <a:t> a Swatch watch design using the model</a:t>
            </a:r>
          </a:p>
        </p:txBody>
      </p:sp>
      <p:sp>
        <p:nvSpPr>
          <p:cNvPr id="24" name="Rectangle 23">
            <a:extLst>
              <a:ext uri="{FF2B5EF4-FFF2-40B4-BE49-F238E27FC236}">
                <a16:creationId xmlns:a16="http://schemas.microsoft.com/office/drawing/2014/main" id="{D7A9C4B3-0FC1-CE63-CBBE-9D5A61C33D4F}"/>
              </a:ext>
            </a:extLst>
          </p:cNvPr>
          <p:cNvSpPr/>
          <p:nvPr/>
        </p:nvSpPr>
        <p:spPr>
          <a:xfrm>
            <a:off x="4947138" y="2198972"/>
            <a:ext cx="6198308"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Cultural images and graphical elements designed at the reflective level</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Affordances of use at  the behavioral level</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Brilliant </a:t>
            </a:r>
            <a:r>
              <a:rPr lang="en-US" sz="2000" dirty="0" err="1">
                <a:solidFill>
                  <a:schemeClr val="tx1">
                    <a:lumMod val="65000"/>
                    <a:lumOff val="35000"/>
                  </a:schemeClr>
                </a:solidFill>
              </a:rPr>
              <a:t>colours</a:t>
            </a:r>
            <a:r>
              <a:rPr lang="en-US" sz="2000" dirty="0">
                <a:solidFill>
                  <a:schemeClr val="tx1">
                    <a:lumMod val="65000"/>
                    <a:lumOff val="35000"/>
                  </a:schemeClr>
                </a:solidFill>
              </a:rPr>
              <a:t> and wild design attract user’s attention at the visceral level</a:t>
            </a:r>
          </a:p>
        </p:txBody>
      </p:sp>
      <p:sp>
        <p:nvSpPr>
          <p:cNvPr id="4" name="Slide Number Placeholder 1">
            <a:extLst>
              <a:ext uri="{FF2B5EF4-FFF2-40B4-BE49-F238E27FC236}">
                <a16:creationId xmlns:a16="http://schemas.microsoft.com/office/drawing/2014/main" id="{9D4641DD-A3A1-AAC2-73FB-8923DA56E56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pic>
        <p:nvPicPr>
          <p:cNvPr id="2" name="Content Placeholder 5" descr="Photograph of a Swatch watch called Dip in Color.&#10;">
            <a:extLst>
              <a:ext uri="{FF2B5EF4-FFF2-40B4-BE49-F238E27FC236}">
                <a16:creationId xmlns:a16="http://schemas.microsoft.com/office/drawing/2014/main" id="{8DE3199B-5A72-16CF-A27B-C1F5F56DC0E0}"/>
              </a:ext>
            </a:extLst>
          </p:cNvPr>
          <p:cNvPicPr>
            <a:picLocks noChangeAspect="1"/>
          </p:cNvPicPr>
          <p:nvPr/>
        </p:nvPicPr>
        <p:blipFill>
          <a:blip r:embed="rId2"/>
          <a:stretch>
            <a:fillRect/>
          </a:stretch>
        </p:blipFill>
        <p:spPr>
          <a:xfrm>
            <a:off x="1917044" y="1907058"/>
            <a:ext cx="2412879" cy="4525963"/>
          </a:xfrm>
          <a:prstGeom prst="rect">
            <a:avLst/>
          </a:prstGeom>
        </p:spPr>
      </p:pic>
    </p:spTree>
    <p:extLst>
      <p:ext uri="{BB962C8B-B14F-4D97-AF65-F5344CB8AC3E}">
        <p14:creationId xmlns:p14="http://schemas.microsoft.com/office/powerpoint/2010/main" val="307056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9DDF-13CC-22E4-E8A4-E70A6C0C80CA}"/>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B2B3512E-D2D0-363A-0D0A-9E5A44AEFD8E}"/>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18</a:t>
            </a:fld>
            <a:endParaRPr lang="en-MY"/>
          </a:p>
        </p:txBody>
      </p:sp>
      <p:sp>
        <p:nvSpPr>
          <p:cNvPr id="4" name="TextBox 3">
            <a:extLst>
              <a:ext uri="{FF2B5EF4-FFF2-40B4-BE49-F238E27FC236}">
                <a16:creationId xmlns:a16="http://schemas.microsoft.com/office/drawing/2014/main" id="{4CD19685-6102-2C68-0F87-93E2DB84BC3B}"/>
              </a:ext>
            </a:extLst>
          </p:cNvPr>
          <p:cNvSpPr txBox="1"/>
          <p:nvPr/>
        </p:nvSpPr>
        <p:spPr>
          <a:xfrm>
            <a:off x="211015" y="479685"/>
            <a:ext cx="1179341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Plutchik’s (1980) Wheel of Emotions </a:t>
            </a:r>
          </a:p>
        </p:txBody>
      </p:sp>
      <p:pic>
        <p:nvPicPr>
          <p:cNvPr id="2" name="Content Placeholder 8" descr="An illustration of plutchik's wheel of emotions.&#10;">
            <a:extLst>
              <a:ext uri="{FF2B5EF4-FFF2-40B4-BE49-F238E27FC236}">
                <a16:creationId xmlns:a16="http://schemas.microsoft.com/office/drawing/2014/main" id="{6F478CC8-4DC7-1103-F173-A0DA40A599FD}"/>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605385" y="1249126"/>
            <a:ext cx="4970062" cy="5037453"/>
          </a:xfrm>
          <a:prstGeom prst="rect">
            <a:avLst/>
          </a:prstGeom>
        </p:spPr>
      </p:pic>
    </p:spTree>
    <p:extLst>
      <p:ext uri="{BB962C8B-B14F-4D97-AF65-F5344CB8AC3E}">
        <p14:creationId xmlns:p14="http://schemas.microsoft.com/office/powerpoint/2010/main" val="303732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27C5E-CB3C-5538-FBC1-DD14A4470BD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B8C9D17-A6ED-D03C-8E75-3D7460262D86}"/>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Plutchik’s Wheel</a:t>
            </a:r>
          </a:p>
        </p:txBody>
      </p:sp>
      <p:sp>
        <p:nvSpPr>
          <p:cNvPr id="24" name="Rectangle 23">
            <a:extLst>
              <a:ext uri="{FF2B5EF4-FFF2-40B4-BE49-F238E27FC236}">
                <a16:creationId xmlns:a16="http://schemas.microsoft.com/office/drawing/2014/main" id="{3E427D7A-8F8B-2B81-1845-28EB8E27C340}"/>
              </a:ext>
            </a:extLst>
          </p:cNvPr>
          <p:cNvSpPr/>
          <p:nvPr/>
        </p:nvSpPr>
        <p:spPr>
          <a:xfrm>
            <a:off x="609599" y="1303827"/>
            <a:ext cx="11066585"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Categorises</a:t>
            </a:r>
            <a:r>
              <a:rPr lang="en-US" sz="2000" dirty="0">
                <a:solidFill>
                  <a:schemeClr val="tx1">
                    <a:lumMod val="65000"/>
                    <a:lumOff val="35000"/>
                  </a:schemeClr>
                </a:solidFill>
              </a:rPr>
              <a:t> human emotions into 7 well known emotions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Anger, Disgust, Fear, Sadness, Anticipation, Joy and Surprise and Trust (not usually considered an emotion)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Emotional labels are added to these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optimism, love, submission, awe, disproval, remorse, contempt, aggressiveness</a:t>
            </a: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Colours</a:t>
            </a:r>
            <a:r>
              <a:rPr lang="en-US" sz="2000" dirty="0">
                <a:solidFill>
                  <a:schemeClr val="tx1">
                    <a:lumMod val="65000"/>
                    <a:lumOff val="35000"/>
                  </a:schemeClr>
                </a:solidFill>
              </a:rPr>
              <a:t> used in the wheel reflect the intensity of an emotion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 the darker the shade, the more intense the emotion is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as a ‘</a:t>
            </a:r>
            <a:r>
              <a:rPr lang="en-US" sz="2000" dirty="0" err="1">
                <a:solidFill>
                  <a:schemeClr val="tx1">
                    <a:lumMod val="65000"/>
                    <a:lumOff val="35000"/>
                  </a:schemeClr>
                </a:solidFill>
              </a:rPr>
              <a:t>colour</a:t>
            </a:r>
            <a:r>
              <a:rPr lang="en-US" sz="2000" dirty="0">
                <a:solidFill>
                  <a:schemeClr val="tx1">
                    <a:lumMod val="65000"/>
                    <a:lumOff val="35000"/>
                  </a:schemeClr>
                </a:solidFill>
              </a:rPr>
              <a:t> palette’ akin to a UX mood board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elicit different kinds and levels of emotional response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It does not provide prescriptive advice on how to instruct design for a selection of emotions</a:t>
            </a:r>
          </a:p>
        </p:txBody>
      </p:sp>
      <p:sp>
        <p:nvSpPr>
          <p:cNvPr id="4" name="Slide Number Placeholder 1">
            <a:extLst>
              <a:ext uri="{FF2B5EF4-FFF2-40B4-BE49-F238E27FC236}">
                <a16:creationId xmlns:a16="http://schemas.microsoft.com/office/drawing/2014/main" id="{245228CC-CD96-33FF-E4E7-412ED2AE6A1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spTree>
    <p:extLst>
      <p:ext uri="{BB962C8B-B14F-4D97-AF65-F5344CB8AC3E}">
        <p14:creationId xmlns:p14="http://schemas.microsoft.com/office/powerpoint/2010/main" val="90610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884634"/>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656801"/>
            <a:ext cx="6246325"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EMOTIONS AND BEHAVIOUR</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1785607"/>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2634588"/>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26" name="TextBox 25">
            <a:extLst>
              <a:ext uri="{FF2B5EF4-FFF2-40B4-BE49-F238E27FC236}">
                <a16:creationId xmlns:a16="http://schemas.microsoft.com/office/drawing/2014/main" id="{DC4E9F6C-91FE-5CC8-7FA1-70BB68B23BFA}"/>
              </a:ext>
            </a:extLst>
          </p:cNvPr>
          <p:cNvSpPr txBox="1"/>
          <p:nvPr/>
        </p:nvSpPr>
        <p:spPr>
          <a:xfrm>
            <a:off x="1145466" y="3556630"/>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04</a:t>
            </a:r>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6" y="1577640"/>
            <a:ext cx="6848491"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EXPRESSIVE INTERFACES</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6" y="2428137"/>
            <a:ext cx="934693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AFFECTIVE COMPUTING &amp; EMOTIONAL AI</a:t>
            </a:r>
          </a:p>
        </p:txBody>
      </p:sp>
      <p:sp>
        <p:nvSpPr>
          <p:cNvPr id="17" name="TextBox 16">
            <a:extLst>
              <a:ext uri="{FF2B5EF4-FFF2-40B4-BE49-F238E27FC236}">
                <a16:creationId xmlns:a16="http://schemas.microsoft.com/office/drawing/2014/main" id="{8EFC1AA5-6F7F-F747-4320-0EA3318DBD97}"/>
              </a:ext>
            </a:extLst>
          </p:cNvPr>
          <p:cNvSpPr txBox="1"/>
          <p:nvPr/>
        </p:nvSpPr>
        <p:spPr>
          <a:xfrm>
            <a:off x="2094786" y="3301483"/>
            <a:ext cx="9839305" cy="168507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PERSUASIVE TECHNOLOGY &amp; BEHAVIOURAL CHANGE</a:t>
            </a:r>
          </a:p>
        </p:txBody>
      </p:sp>
      <p:sp>
        <p:nvSpPr>
          <p:cNvPr id="5" name="TextBox 4">
            <a:extLst>
              <a:ext uri="{FF2B5EF4-FFF2-40B4-BE49-F238E27FC236}">
                <a16:creationId xmlns:a16="http://schemas.microsoft.com/office/drawing/2014/main" id="{6BFFFAAA-D229-11A6-CD45-ADB9FEA63C87}"/>
              </a:ext>
            </a:extLst>
          </p:cNvPr>
          <p:cNvSpPr txBox="1"/>
          <p:nvPr/>
        </p:nvSpPr>
        <p:spPr>
          <a:xfrm>
            <a:off x="1166992" y="5213737"/>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05</a:t>
            </a:r>
          </a:p>
        </p:txBody>
      </p:sp>
      <p:sp>
        <p:nvSpPr>
          <p:cNvPr id="7" name="TextBox 6">
            <a:extLst>
              <a:ext uri="{FF2B5EF4-FFF2-40B4-BE49-F238E27FC236}">
                <a16:creationId xmlns:a16="http://schemas.microsoft.com/office/drawing/2014/main" id="{5BC13D1C-3C38-3373-31D5-06749221E403}"/>
              </a:ext>
            </a:extLst>
          </p:cNvPr>
          <p:cNvSpPr txBox="1"/>
          <p:nvPr/>
        </p:nvSpPr>
        <p:spPr>
          <a:xfrm>
            <a:off x="2094786" y="5007286"/>
            <a:ext cx="934693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ANTHROPOMORPHISM</a:t>
            </a:r>
          </a:p>
        </p:txBody>
      </p:sp>
    </p:spTree>
    <p:extLst>
      <p:ext uri="{BB962C8B-B14F-4D97-AF65-F5344CB8AC3E}">
        <p14:creationId xmlns:p14="http://schemas.microsoft.com/office/powerpoint/2010/main" val="26121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accel="20000" decel="6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20000" decel="6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20000" decel="6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ppt_x"/>
                                          </p:val>
                                        </p:tav>
                                        <p:tav tm="100000">
                                          <p:val>
                                            <p:strVal val="#ppt_x"/>
                                          </p:val>
                                        </p:tav>
                                      </p:tavLst>
                                    </p:anim>
                                    <p:anim calcmode="lin" valueType="num">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accel="20000" decel="6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ppt_x"/>
                                          </p:val>
                                        </p:tav>
                                        <p:tav tm="100000">
                                          <p:val>
                                            <p:strVal val="#ppt_x"/>
                                          </p:val>
                                        </p:tav>
                                      </p:tavLst>
                                    </p:anim>
                                    <p:anim calcmode="lin" valueType="num">
                                      <p:cBhvr additive="base">
                                        <p:cTn id="4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26" grpId="0"/>
      <p:bldP spid="15" grpId="0"/>
      <p:bldP spid="16" grpId="0"/>
      <p:bldP spid="17"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D5FAD-2E3F-FFB4-9F37-020FE6B1C69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2CBD5DC-B56E-FE15-95B6-70B81669519A}"/>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EXPRESSIVE</a:t>
            </a:r>
          </a:p>
          <a:p>
            <a:pPr algn="ctr"/>
            <a:r>
              <a:rPr lang="en-US" sz="5400" b="1" kern="0" dirty="0">
                <a:solidFill>
                  <a:srgbClr val="C04C4C"/>
                </a:solidFill>
                <a:latin typeface="+mj-lt"/>
              </a:rPr>
              <a:t>INTERFACES</a:t>
            </a:r>
          </a:p>
        </p:txBody>
      </p:sp>
      <p:sp>
        <p:nvSpPr>
          <p:cNvPr id="2" name="Slide Number Placeholder 1">
            <a:extLst>
              <a:ext uri="{FF2B5EF4-FFF2-40B4-BE49-F238E27FC236}">
                <a16:creationId xmlns:a16="http://schemas.microsoft.com/office/drawing/2014/main" id="{E1CA0EEF-030B-3094-F630-B9F5CAAFB521}"/>
              </a:ext>
            </a:extLst>
          </p:cNvPr>
          <p:cNvSpPr>
            <a:spLocks noGrp="1"/>
          </p:cNvSpPr>
          <p:nvPr>
            <p:ph type="sldNum" sz="quarter" idx="11"/>
          </p:nvPr>
        </p:nvSpPr>
        <p:spPr/>
        <p:txBody>
          <a:bodyPr/>
          <a:lstStyle/>
          <a:p>
            <a:fld id="{7737D3DD-0AB3-4F16-99FA-6262B2B4036D}" type="slidenum">
              <a:rPr lang="en-MY" smtClean="0"/>
              <a:t>20</a:t>
            </a:fld>
            <a:endParaRPr lang="en-MY"/>
          </a:p>
        </p:txBody>
      </p:sp>
    </p:spTree>
    <p:extLst>
      <p:ext uri="{BB962C8B-B14F-4D97-AF65-F5344CB8AC3E}">
        <p14:creationId xmlns:p14="http://schemas.microsoft.com/office/powerpoint/2010/main" val="1229323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C82C-D5A7-CA0F-26DF-D7C531D171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E0B4A71-8FA0-4A49-2428-A073AB73505C}"/>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Expressive Interfaces</a:t>
            </a:r>
          </a:p>
        </p:txBody>
      </p:sp>
      <p:sp>
        <p:nvSpPr>
          <p:cNvPr id="24" name="Rectangle 23">
            <a:extLst>
              <a:ext uri="{FF2B5EF4-FFF2-40B4-BE49-F238E27FC236}">
                <a16:creationId xmlns:a16="http://schemas.microsoft.com/office/drawing/2014/main" id="{F44AB4C4-7483-F149-F14D-9CD74D966F83}"/>
              </a:ext>
            </a:extLst>
          </p:cNvPr>
          <p:cNvSpPr/>
          <p:nvPr/>
        </p:nvSpPr>
        <p:spPr>
          <a:xfrm>
            <a:off x="609599" y="1303827"/>
            <a:ext cx="1106658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reassuring feedback that can be both informative and fun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also be intrusive, however, causing people to become annoyed and even angry</a:t>
            </a: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Colour</a:t>
            </a:r>
            <a:r>
              <a:rPr lang="en-US" sz="2000" dirty="0">
                <a:solidFill>
                  <a:schemeClr val="tx1">
                    <a:lumMod val="65000"/>
                    <a:lumOff val="35000"/>
                  </a:schemeClr>
                </a:solidFill>
              </a:rPr>
              <a:t>, icons, sounds, graphical elements, and animations are used to make the ‘look and feel’ of an interface appealing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Conveys an emotional state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 turn, this can affect the usability of an interface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People are prepared to put up with certain aspects of an interface (for instance, slow download rate) if the end result is appealing and aesthetic</a:t>
            </a:r>
          </a:p>
          <a:p>
            <a:pPr marL="342900" indent="-342900" algn="just">
              <a:lnSpc>
                <a:spcPct val="150000"/>
              </a:lnSpc>
              <a:buFont typeface="Arial" panose="020B0604020202020204" pitchFamily="34" charset="0"/>
              <a:buChar char="•"/>
            </a:pPr>
            <a:endParaRPr lang="en-US" sz="2000" dirty="0" err="1">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D4F90B48-4ECB-F416-82AA-643F38576BC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pic>
        <p:nvPicPr>
          <p:cNvPr id="2" name="Picture 4" descr="Smiley face emoji">
            <a:extLst>
              <a:ext uri="{FF2B5EF4-FFF2-40B4-BE49-F238E27FC236}">
                <a16:creationId xmlns:a16="http://schemas.microsoft.com/office/drawing/2014/main" id="{33B2B715-E33F-1806-5B8B-87098E6B9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384" y="365981"/>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Surprised face emoji">
            <a:extLst>
              <a:ext uri="{FF2B5EF4-FFF2-40B4-BE49-F238E27FC236}">
                <a16:creationId xmlns:a16="http://schemas.microsoft.com/office/drawing/2014/main" id="{5F94F1E1-C9DF-3FC9-AB42-D4B1B796F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92931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0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D873-DF11-7113-CDD9-AE7BE3A1BAF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BC2C68B-383E-9139-CFBC-5E6C5D485D02}"/>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Appearance of an Interface</a:t>
            </a:r>
          </a:p>
        </p:txBody>
      </p:sp>
      <p:sp>
        <p:nvSpPr>
          <p:cNvPr id="24" name="Rectangle 23">
            <a:extLst>
              <a:ext uri="{FF2B5EF4-FFF2-40B4-BE49-F238E27FC236}">
                <a16:creationId xmlns:a16="http://schemas.microsoft.com/office/drawing/2014/main" id="{B66E98B7-5149-8100-E077-5AA2A1BD7B38}"/>
              </a:ext>
            </a:extLst>
          </p:cNvPr>
          <p:cNvSpPr/>
          <p:nvPr/>
        </p:nvSpPr>
        <p:spPr>
          <a:xfrm>
            <a:off x="1055476" y="1971388"/>
            <a:ext cx="6198308" cy="3747180"/>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(a) Emotional icons were used in the 1980s to indicate rebooting or crashed computer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Smiling apple face</a:t>
            </a:r>
          </a:p>
          <a:p>
            <a:pPr algn="just">
              <a:lnSpc>
                <a:spcPct val="150000"/>
              </a:lnSpc>
            </a:pPr>
            <a:endParaRPr lang="en-US" sz="2000" dirty="0">
              <a:solidFill>
                <a:schemeClr val="tx1">
                  <a:lumMod val="65000"/>
                  <a:lumOff val="35000"/>
                </a:schemeClr>
              </a:solidFill>
            </a:endParaRPr>
          </a:p>
          <a:p>
            <a:pPr algn="just">
              <a:lnSpc>
                <a:spcPct val="150000"/>
              </a:lnSpc>
            </a:pPr>
            <a:r>
              <a:rPr lang="en-US" sz="2000" dirty="0">
                <a:solidFill>
                  <a:schemeClr val="tx1">
                    <a:lumMod val="65000"/>
                    <a:lumOff val="35000"/>
                  </a:schemeClr>
                </a:solidFill>
              </a:rPr>
              <a:t>(b) Nowadays, computers use more impersonal but aesthetically-pleasing icons to indicate that the user needs to wait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Beachball</a:t>
            </a:r>
          </a:p>
        </p:txBody>
      </p:sp>
      <p:sp>
        <p:nvSpPr>
          <p:cNvPr id="4" name="Slide Number Placeholder 1">
            <a:extLst>
              <a:ext uri="{FF2B5EF4-FFF2-40B4-BE49-F238E27FC236}">
                <a16:creationId xmlns:a16="http://schemas.microsoft.com/office/drawing/2014/main" id="{7DEEA121-F24F-042D-CC91-8336BDA71F0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22</a:t>
            </a:fld>
            <a:endParaRPr lang="en-MY" dirty="0"/>
          </a:p>
        </p:txBody>
      </p:sp>
      <p:pic>
        <p:nvPicPr>
          <p:cNvPr id="3" name="Content Placeholder 7" descr="Screenshot of (a) smiling and frowniung Apple face, indicating a rebooting and crashed computer, respectively and (b) the spinning beach ball shown when an application is asking the user to wait..">
            <a:extLst>
              <a:ext uri="{FF2B5EF4-FFF2-40B4-BE49-F238E27FC236}">
                <a16:creationId xmlns:a16="http://schemas.microsoft.com/office/drawing/2014/main" id="{6FC3047C-1128-D06D-6EE6-7055C377DAD2}"/>
              </a:ext>
            </a:extLst>
          </p:cNvPr>
          <p:cNvPicPr>
            <a:picLocks noChangeAspect="1"/>
          </p:cNvPicPr>
          <p:nvPr/>
        </p:nvPicPr>
        <p:blipFill>
          <a:blip r:embed="rId2"/>
          <a:stretch>
            <a:fillRect/>
          </a:stretch>
        </p:blipFill>
        <p:spPr>
          <a:xfrm>
            <a:off x="7870658" y="2660818"/>
            <a:ext cx="3509249" cy="2005285"/>
          </a:xfrm>
          <a:prstGeom prst="rect">
            <a:avLst/>
          </a:prstGeom>
        </p:spPr>
      </p:pic>
    </p:spTree>
    <p:extLst>
      <p:ext uri="{BB962C8B-B14F-4D97-AF65-F5344CB8AC3E}">
        <p14:creationId xmlns:p14="http://schemas.microsoft.com/office/powerpoint/2010/main" val="6392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23FB6-6AF6-2F55-6E33-0CE1BD33C16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C4E94BB-C9D5-DEFC-872C-99F3353EF364}"/>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Design of Thermostats</a:t>
            </a:r>
          </a:p>
        </p:txBody>
      </p:sp>
      <p:sp>
        <p:nvSpPr>
          <p:cNvPr id="24" name="Rectangle 23">
            <a:extLst>
              <a:ext uri="{FF2B5EF4-FFF2-40B4-BE49-F238E27FC236}">
                <a16:creationId xmlns:a16="http://schemas.microsoft.com/office/drawing/2014/main" id="{FDD4E9E1-7420-FBE4-759D-45A237CD6AC9}"/>
              </a:ext>
            </a:extLst>
          </p:cNvPr>
          <p:cNvSpPr/>
          <p:nvPr/>
        </p:nvSpPr>
        <p:spPr>
          <a:xfrm>
            <a:off x="1059937" y="1699997"/>
            <a:ext cx="5040524" cy="4670509"/>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(a) The Nest thermostat has a minimalist and aesthetically-pleasing design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Round face and simple dial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Large font and numbers</a:t>
            </a:r>
          </a:p>
          <a:p>
            <a:pPr algn="just">
              <a:lnSpc>
                <a:spcPct val="150000"/>
              </a:lnSpc>
            </a:pPr>
            <a:endParaRPr lang="en-US" sz="2000" dirty="0">
              <a:solidFill>
                <a:schemeClr val="tx1">
                  <a:lumMod val="65000"/>
                  <a:lumOff val="35000"/>
                </a:schemeClr>
              </a:solidFill>
            </a:endParaRPr>
          </a:p>
          <a:p>
            <a:pPr algn="just">
              <a:lnSpc>
                <a:spcPct val="150000"/>
              </a:lnSpc>
            </a:pPr>
            <a:r>
              <a:rPr lang="en-US" sz="2000" dirty="0">
                <a:solidFill>
                  <a:schemeClr val="tx1">
                    <a:lumMod val="65000"/>
                    <a:lumOff val="35000"/>
                  </a:schemeClr>
                </a:solidFill>
              </a:rPr>
              <a:t>(b) It is very different from earlier thermostat designs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Utilitarian and dull</a:t>
            </a:r>
          </a:p>
          <a:p>
            <a:pPr algn="just">
              <a:lnSpc>
                <a:spcPct val="150000"/>
              </a:lnSpc>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9425168A-6C9C-1D3C-FF87-F8E3914192F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23</a:t>
            </a:fld>
            <a:endParaRPr lang="en-MY" dirty="0"/>
          </a:p>
        </p:txBody>
      </p:sp>
      <p:pic>
        <p:nvPicPr>
          <p:cNvPr id="2" name="Content Placeholder 6" descr="Photo depicts (a) the Nest thermostat and (b) a traditional thermostat.">
            <a:extLst>
              <a:ext uri="{FF2B5EF4-FFF2-40B4-BE49-F238E27FC236}">
                <a16:creationId xmlns:a16="http://schemas.microsoft.com/office/drawing/2014/main" id="{465C2C6B-DE50-9F72-03EA-86984B62DA81}"/>
              </a:ext>
            </a:extLst>
          </p:cNvPr>
          <p:cNvPicPr>
            <a:picLocks noChangeAspect="1"/>
          </p:cNvPicPr>
          <p:nvPr/>
        </p:nvPicPr>
        <p:blipFill>
          <a:blip r:embed="rId2"/>
          <a:stretch>
            <a:fillRect/>
          </a:stretch>
        </p:blipFill>
        <p:spPr>
          <a:xfrm>
            <a:off x="6460734" y="2756148"/>
            <a:ext cx="4684712" cy="2177659"/>
          </a:xfrm>
          <a:prstGeom prst="rect">
            <a:avLst/>
          </a:prstGeom>
        </p:spPr>
      </p:pic>
    </p:spTree>
    <p:extLst>
      <p:ext uri="{BB962C8B-B14F-4D97-AF65-F5344CB8AC3E}">
        <p14:creationId xmlns:p14="http://schemas.microsoft.com/office/powerpoint/2010/main" val="3989661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B625-6524-868B-8806-C690AF63FE2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6840C6C-2FAF-5B9D-9A47-F1A2E5FE88CB}"/>
              </a:ext>
            </a:extLst>
          </p:cNvPr>
          <p:cNvSpPr txBox="1"/>
          <p:nvPr/>
        </p:nvSpPr>
        <p:spPr>
          <a:xfrm>
            <a:off x="1055476" y="487494"/>
            <a:ext cx="1008997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of Website to be Aesthetics</a:t>
            </a:r>
          </a:p>
        </p:txBody>
      </p:sp>
      <p:sp>
        <p:nvSpPr>
          <p:cNvPr id="4" name="Slide Number Placeholder 1">
            <a:extLst>
              <a:ext uri="{FF2B5EF4-FFF2-40B4-BE49-F238E27FC236}">
                <a16:creationId xmlns:a16="http://schemas.microsoft.com/office/drawing/2014/main" id="{0C935B8C-75B4-E064-A400-626CA6291C5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pic>
        <p:nvPicPr>
          <p:cNvPr id="3" name="Picture 2" descr="Photograph of the landing page of Levis.com conveying coolness, sustainable materials, a grungy background, and aesthetic fonts.&#10;">
            <a:extLst>
              <a:ext uri="{FF2B5EF4-FFF2-40B4-BE49-F238E27FC236}">
                <a16:creationId xmlns:a16="http://schemas.microsoft.com/office/drawing/2014/main" id="{714364B2-A334-AC2B-B349-F2F199872B7D}"/>
              </a:ext>
            </a:extLst>
          </p:cNvPr>
          <p:cNvPicPr>
            <a:picLocks noChangeAspect="1"/>
          </p:cNvPicPr>
          <p:nvPr/>
        </p:nvPicPr>
        <p:blipFill>
          <a:blip r:embed="rId2"/>
          <a:stretch>
            <a:fillRect/>
          </a:stretch>
        </p:blipFill>
        <p:spPr>
          <a:xfrm>
            <a:off x="1824317" y="1438934"/>
            <a:ext cx="8552288" cy="4812087"/>
          </a:xfrm>
          <a:prstGeom prst="rect">
            <a:avLst/>
          </a:prstGeom>
        </p:spPr>
      </p:pic>
    </p:spTree>
    <p:extLst>
      <p:ext uri="{BB962C8B-B14F-4D97-AF65-F5344CB8AC3E}">
        <p14:creationId xmlns:p14="http://schemas.microsoft.com/office/powerpoint/2010/main" val="2134163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B081E-711E-A9F8-E116-3B81CD1CA19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47F3CA5-C0FF-D88E-9824-D1C9D9E53759}"/>
              </a:ext>
            </a:extLst>
          </p:cNvPr>
          <p:cNvSpPr txBox="1"/>
          <p:nvPr/>
        </p:nvSpPr>
        <p:spPr>
          <a:xfrm>
            <a:off x="7186692" y="1305341"/>
            <a:ext cx="4473418" cy="4247317"/>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AFFECTIVE COMPUTING</a:t>
            </a:r>
          </a:p>
          <a:p>
            <a:pPr algn="ctr"/>
            <a:r>
              <a:rPr lang="en-US" sz="5400" b="1" kern="0" dirty="0">
                <a:solidFill>
                  <a:srgbClr val="C04C4C"/>
                </a:solidFill>
                <a:latin typeface="+mj-lt"/>
              </a:rPr>
              <a:t>&amp; EMOTIONAL AI</a:t>
            </a:r>
          </a:p>
        </p:txBody>
      </p:sp>
      <p:sp>
        <p:nvSpPr>
          <p:cNvPr id="2" name="Slide Number Placeholder 1">
            <a:extLst>
              <a:ext uri="{FF2B5EF4-FFF2-40B4-BE49-F238E27FC236}">
                <a16:creationId xmlns:a16="http://schemas.microsoft.com/office/drawing/2014/main" id="{E0252C6F-5AD6-6790-5124-B574F79C5AEA}"/>
              </a:ext>
            </a:extLst>
          </p:cNvPr>
          <p:cNvSpPr>
            <a:spLocks noGrp="1"/>
          </p:cNvSpPr>
          <p:nvPr>
            <p:ph type="sldNum" sz="quarter" idx="11"/>
          </p:nvPr>
        </p:nvSpPr>
        <p:spPr/>
        <p:txBody>
          <a:bodyPr/>
          <a:lstStyle/>
          <a:p>
            <a:fld id="{7737D3DD-0AB3-4F16-99FA-6262B2B4036D}" type="slidenum">
              <a:rPr lang="en-MY" smtClean="0"/>
              <a:t>25</a:t>
            </a:fld>
            <a:endParaRPr lang="en-MY"/>
          </a:p>
        </p:txBody>
      </p:sp>
    </p:spTree>
    <p:extLst>
      <p:ext uri="{BB962C8B-B14F-4D97-AF65-F5344CB8AC3E}">
        <p14:creationId xmlns:p14="http://schemas.microsoft.com/office/powerpoint/2010/main" val="2789676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1668-ED61-38BB-4B9A-75D90B81549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9843783-2F16-2FBB-FDBD-D8B6F29A2F52}"/>
              </a:ext>
            </a:extLst>
          </p:cNvPr>
          <p:cNvSpPr txBox="1"/>
          <p:nvPr/>
        </p:nvSpPr>
        <p:spPr>
          <a:xfrm>
            <a:off x="832537" y="534386"/>
            <a:ext cx="106207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Affective Computing &amp; Emotional AI</a:t>
            </a:r>
          </a:p>
        </p:txBody>
      </p:sp>
      <p:sp>
        <p:nvSpPr>
          <p:cNvPr id="24" name="Rectangle 23">
            <a:extLst>
              <a:ext uri="{FF2B5EF4-FFF2-40B4-BE49-F238E27FC236}">
                <a16:creationId xmlns:a16="http://schemas.microsoft.com/office/drawing/2014/main" id="{B610B876-E1AF-5656-D1F1-037AB0B9A1DD}"/>
              </a:ext>
            </a:extLst>
          </p:cNvPr>
          <p:cNvSpPr/>
          <p:nvPr/>
        </p:nvSpPr>
        <p:spPr>
          <a:xfrm>
            <a:off x="609599" y="1303827"/>
            <a:ext cx="11066585"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Affective computing is concerned with how to use computers to </a:t>
            </a:r>
            <a:r>
              <a:rPr lang="en-US" sz="2000" dirty="0" err="1">
                <a:solidFill>
                  <a:schemeClr val="tx1">
                    <a:lumMod val="65000"/>
                    <a:lumOff val="35000"/>
                  </a:schemeClr>
                </a:solidFill>
              </a:rPr>
              <a:t>recognise</a:t>
            </a:r>
            <a:r>
              <a:rPr lang="en-US" sz="2000" dirty="0">
                <a:solidFill>
                  <a:schemeClr val="tx1">
                    <a:lumMod val="65000"/>
                    <a:lumOff val="35000"/>
                  </a:schemeClr>
                </a:solidFill>
              </a:rPr>
              <a:t> and express emotions as humans do (Picard, 1998)</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It involves designing ways for people to communicate their emotional state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It uses sensing technologies to measure GSR, facial expressions, gestures, and body movement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Explores how affect influences personal health</a:t>
            </a: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Emotional AI </a:t>
            </a:r>
            <a:r>
              <a:rPr lang="en-US" sz="2000" dirty="0">
                <a:solidFill>
                  <a:schemeClr val="tx1">
                    <a:lumMod val="65000"/>
                    <a:lumOff val="35000"/>
                  </a:schemeClr>
                </a:solidFill>
              </a:rPr>
              <a:t>aims to automate the measurement of feelings and behavior using AI to infer them from facial expressions and voice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goal is to predict user’s emotions and aspects of their behavior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what is someone most likely to buy online when feeling sad, bored, or happy</a:t>
            </a:r>
          </a:p>
        </p:txBody>
      </p:sp>
      <p:sp>
        <p:nvSpPr>
          <p:cNvPr id="4" name="Slide Number Placeholder 1">
            <a:extLst>
              <a:ext uri="{FF2B5EF4-FFF2-40B4-BE49-F238E27FC236}">
                <a16:creationId xmlns:a16="http://schemas.microsoft.com/office/drawing/2014/main" id="{EF0C8EF4-0DF1-2A4E-B70A-D9D619CE177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spTree>
    <p:extLst>
      <p:ext uri="{BB962C8B-B14F-4D97-AF65-F5344CB8AC3E}">
        <p14:creationId xmlns:p14="http://schemas.microsoft.com/office/powerpoint/2010/main" val="321629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CFED3-2C7C-172B-9291-72C9190A551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BC00AFB-EA94-104A-2992-82D2F3604B7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Techniques Used</a:t>
            </a:r>
          </a:p>
        </p:txBody>
      </p:sp>
      <p:sp>
        <p:nvSpPr>
          <p:cNvPr id="24" name="Rectangle 23">
            <a:extLst>
              <a:ext uri="{FF2B5EF4-FFF2-40B4-BE49-F238E27FC236}">
                <a16:creationId xmlns:a16="http://schemas.microsoft.com/office/drawing/2014/main" id="{FC5C273E-F9E2-AF7C-AB7D-398CAEC6CB18}"/>
              </a:ext>
            </a:extLst>
          </p:cNvPr>
          <p:cNvSpPr/>
          <p:nvPr/>
        </p:nvSpPr>
        <p:spPr>
          <a:xfrm>
            <a:off x="1035386" y="1776941"/>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Cameras for measuring facial expressions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Biosensors placed on fingers or palms to measure GSR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Affective expression in speech (for example, intonation, pitch, and loudness)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Body movement and gestures using accelerometers and motion capture systems</a:t>
            </a:r>
          </a:p>
        </p:txBody>
      </p:sp>
      <p:sp>
        <p:nvSpPr>
          <p:cNvPr id="4" name="Slide Number Placeholder 1">
            <a:extLst>
              <a:ext uri="{FF2B5EF4-FFF2-40B4-BE49-F238E27FC236}">
                <a16:creationId xmlns:a16="http://schemas.microsoft.com/office/drawing/2014/main" id="{6BECE154-8F32-D375-205D-54FDDBCE151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spTree>
    <p:extLst>
      <p:ext uri="{BB962C8B-B14F-4D97-AF65-F5344CB8AC3E}">
        <p14:creationId xmlns:p14="http://schemas.microsoft.com/office/powerpoint/2010/main" val="415424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B7584-8628-A05D-1250-0B7B37A3E6F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25E58C5-7551-3122-4BA8-90A2505C8271}"/>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Classification of Emotions</a:t>
            </a:r>
          </a:p>
        </p:txBody>
      </p:sp>
      <p:sp>
        <p:nvSpPr>
          <p:cNvPr id="24" name="Rectangle 23">
            <a:extLst>
              <a:ext uri="{FF2B5EF4-FFF2-40B4-BE49-F238E27FC236}">
                <a16:creationId xmlns:a16="http://schemas.microsoft.com/office/drawing/2014/main" id="{02749B94-2D05-65DB-8A49-CCA9F811F5BD}"/>
              </a:ext>
            </a:extLst>
          </p:cNvPr>
          <p:cNvSpPr/>
          <p:nvPr/>
        </p:nvSpPr>
        <p:spPr>
          <a:xfrm>
            <a:off x="1232800" y="1800387"/>
            <a:ext cx="9715231"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Six core expressions typically measured: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Sadness, disgust, fear, anger, contempt, and  joy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Type of facial expression chosen by AI through detecting presence of absence of:</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Smiling, eye widening, brow raising, brow furrowing, raising a cheek, mouth opening, upper-lip raising, and wrinkling of the nose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AACA4CB-7218-C9CE-5C9C-EADB311B353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spTree>
    <p:extLst>
      <p:ext uri="{BB962C8B-B14F-4D97-AF65-F5344CB8AC3E}">
        <p14:creationId xmlns:p14="http://schemas.microsoft.com/office/powerpoint/2010/main" val="287163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F6D77-98E4-B667-C57E-B4050C2D354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29E6687-70F2-6E5A-F0D7-D097099406AC}"/>
              </a:ext>
            </a:extLst>
          </p:cNvPr>
          <p:cNvSpPr txBox="1"/>
          <p:nvPr/>
        </p:nvSpPr>
        <p:spPr>
          <a:xfrm>
            <a:off x="862123" y="487493"/>
            <a:ext cx="10456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Facial Coding using </a:t>
            </a:r>
            <a:r>
              <a:rPr lang="en-US" sz="4400" dirty="0" err="1">
                <a:solidFill>
                  <a:schemeClr val="tx1">
                    <a:lumMod val="75000"/>
                    <a:lumOff val="25000"/>
                  </a:schemeClr>
                </a:solidFill>
                <a:latin typeface="+mj-lt"/>
              </a:rPr>
              <a:t>Affdex</a:t>
            </a:r>
            <a:r>
              <a:rPr lang="en-US" sz="4400" dirty="0">
                <a:solidFill>
                  <a:schemeClr val="tx1">
                    <a:lumMod val="75000"/>
                    <a:lumOff val="25000"/>
                  </a:schemeClr>
                </a:solidFill>
                <a:latin typeface="+mj-lt"/>
              </a:rPr>
              <a:t> software</a:t>
            </a:r>
          </a:p>
        </p:txBody>
      </p:sp>
      <p:sp>
        <p:nvSpPr>
          <p:cNvPr id="4" name="Slide Number Placeholder 1">
            <a:extLst>
              <a:ext uri="{FF2B5EF4-FFF2-40B4-BE49-F238E27FC236}">
                <a16:creationId xmlns:a16="http://schemas.microsoft.com/office/drawing/2014/main" id="{0ADE3B74-8628-ED65-3CE7-D447A5B63EB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29</a:t>
            </a:fld>
            <a:endParaRPr lang="en-MY" dirty="0"/>
          </a:p>
        </p:txBody>
      </p:sp>
      <p:pic>
        <p:nvPicPr>
          <p:cNvPr id="2" name="Content Placeholder 5" descr="Photograph of facial coding using Affectiva software.&#10;">
            <a:extLst>
              <a:ext uri="{FF2B5EF4-FFF2-40B4-BE49-F238E27FC236}">
                <a16:creationId xmlns:a16="http://schemas.microsoft.com/office/drawing/2014/main" id="{03C51D3D-AFD0-31AC-2B5C-AD204CBC5551}"/>
              </a:ext>
            </a:extLst>
          </p:cNvPr>
          <p:cNvPicPr>
            <a:picLocks noChangeAspect="1"/>
          </p:cNvPicPr>
          <p:nvPr/>
        </p:nvPicPr>
        <p:blipFill>
          <a:blip r:embed="rId2"/>
          <a:stretch>
            <a:fillRect/>
          </a:stretch>
        </p:blipFill>
        <p:spPr>
          <a:xfrm>
            <a:off x="3781209" y="1365686"/>
            <a:ext cx="4629581" cy="4886780"/>
          </a:xfrm>
          <a:prstGeom prst="rect">
            <a:avLst/>
          </a:prstGeom>
        </p:spPr>
      </p:pic>
    </p:spTree>
    <p:extLst>
      <p:ext uri="{BB962C8B-B14F-4D97-AF65-F5344CB8AC3E}">
        <p14:creationId xmlns:p14="http://schemas.microsoft.com/office/powerpoint/2010/main" val="53283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53D112-937F-C422-88F7-4A329C5BA2C3}"/>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EMOTIONS &amp;</a:t>
            </a:r>
          </a:p>
          <a:p>
            <a:pPr algn="ctr"/>
            <a:r>
              <a:rPr lang="en-US" sz="5400" b="1" kern="0" dirty="0">
                <a:solidFill>
                  <a:srgbClr val="C04C4C"/>
                </a:solidFill>
                <a:latin typeface="+mj-lt"/>
              </a:rPr>
              <a:t>BEHAVIOUR</a:t>
            </a:r>
          </a:p>
        </p:txBody>
      </p:sp>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386602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DE59-324C-23FF-4C68-478AE8E0798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AB545A1-71C5-A1A2-5E6F-26149169A731}"/>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is this Emotional Data used?</a:t>
            </a:r>
          </a:p>
        </p:txBody>
      </p:sp>
      <p:sp>
        <p:nvSpPr>
          <p:cNvPr id="24" name="Rectangle 23">
            <a:extLst>
              <a:ext uri="{FF2B5EF4-FFF2-40B4-BE49-F238E27FC236}">
                <a16:creationId xmlns:a16="http://schemas.microsoft.com/office/drawing/2014/main" id="{1166BDDF-65FC-CB5D-E2FF-ACC806F02654}"/>
              </a:ext>
            </a:extLst>
          </p:cNvPr>
          <p:cNvSpPr/>
          <p:nvPr/>
        </p:nvSpPr>
        <p:spPr>
          <a:xfrm>
            <a:off x="1232799" y="1531082"/>
            <a:ext cx="9715231"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If user screws up their face when an ad pops up</a:t>
            </a:r>
          </a:p>
          <a:p>
            <a:pPr algn="just">
              <a:lnSpc>
                <a:spcPct val="150000"/>
              </a:lnSpc>
            </a:pPr>
            <a:r>
              <a:rPr lang="en-US" sz="2000" dirty="0">
                <a:solidFill>
                  <a:schemeClr val="tx1">
                    <a:lumMod val="65000"/>
                    <a:lumOff val="35000"/>
                  </a:schemeClr>
                </a:solidFill>
              </a:rPr>
              <a:t>	Feel disgust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If user starts smiling</a:t>
            </a:r>
          </a:p>
          <a:p>
            <a:pPr algn="just">
              <a:lnSpc>
                <a:spcPct val="150000"/>
              </a:lnSpc>
            </a:pPr>
            <a:r>
              <a:rPr lang="en-US" sz="2000" dirty="0">
                <a:solidFill>
                  <a:schemeClr val="tx1">
                    <a:lumMod val="65000"/>
                    <a:lumOff val="35000"/>
                  </a:schemeClr>
                </a:solidFill>
              </a:rPr>
              <a:t>	They are feeling happy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Website can adapt its ad, movie storyline, or content to match user’s emotional state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If system used in a car, it might detect an angry driver and suggest they take a deep breath</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Eye-tracking, finger pulse, speech, and words/phrases also analyzed when tweeting or posting to Facebook </a:t>
            </a:r>
          </a:p>
        </p:txBody>
      </p:sp>
      <p:sp>
        <p:nvSpPr>
          <p:cNvPr id="4" name="Slide Number Placeholder 1">
            <a:extLst>
              <a:ext uri="{FF2B5EF4-FFF2-40B4-BE49-F238E27FC236}">
                <a16:creationId xmlns:a16="http://schemas.microsoft.com/office/drawing/2014/main" id="{1557E4DE-E70F-45E5-F9D6-F0CA4B2E8E6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sp>
        <p:nvSpPr>
          <p:cNvPr id="2" name="Right Arrow 1">
            <a:extLst>
              <a:ext uri="{FF2B5EF4-FFF2-40B4-BE49-F238E27FC236}">
                <a16:creationId xmlns:a16="http://schemas.microsoft.com/office/drawing/2014/main" id="{E3D3C057-1F7E-641B-A69F-EE7CCEF2DC1A}"/>
              </a:ext>
              <a:ext uri="{C183D7F6-B498-43B3-948B-1728B52AA6E4}">
                <adec:decorative xmlns:adec="http://schemas.microsoft.com/office/drawing/2017/decorative" val="1"/>
              </a:ext>
            </a:extLst>
          </p:cNvPr>
          <p:cNvSpPr/>
          <p:nvPr/>
        </p:nvSpPr>
        <p:spPr>
          <a:xfrm>
            <a:off x="1777800" y="2278649"/>
            <a:ext cx="344377" cy="168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C57D51A7-48DD-EFA9-5A16-B251274591B7}"/>
              </a:ext>
              <a:ext uri="{C183D7F6-B498-43B3-948B-1728B52AA6E4}">
                <adec:decorative xmlns:adec="http://schemas.microsoft.com/office/drawing/2017/decorative" val="1"/>
              </a:ext>
            </a:extLst>
          </p:cNvPr>
          <p:cNvSpPr/>
          <p:nvPr/>
        </p:nvSpPr>
        <p:spPr>
          <a:xfrm>
            <a:off x="1777799" y="3087923"/>
            <a:ext cx="344377" cy="168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8509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8F9F1-C7D0-DEA0-55A0-A626C9AAAB0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7F19D37-1437-E93C-6CF5-D9CA9E4BE7A7}"/>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Detecting &amp; Expressing Emotions</a:t>
            </a:r>
          </a:p>
        </p:txBody>
      </p:sp>
      <p:sp>
        <p:nvSpPr>
          <p:cNvPr id="4" name="Slide Number Placeholder 1">
            <a:extLst>
              <a:ext uri="{FF2B5EF4-FFF2-40B4-BE49-F238E27FC236}">
                <a16:creationId xmlns:a16="http://schemas.microsoft.com/office/drawing/2014/main" id="{29CE7C4E-78FE-95B0-5B87-69CF49B3F1E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31</a:t>
            </a:fld>
            <a:endParaRPr lang="en-MY" dirty="0"/>
          </a:p>
        </p:txBody>
      </p:sp>
      <p:pic>
        <p:nvPicPr>
          <p:cNvPr id="5" name="Picture 4" descr="Graphical user interface, application, Teams&#10;&#10;Description automatically generated">
            <a:extLst>
              <a:ext uri="{FF2B5EF4-FFF2-40B4-BE49-F238E27FC236}">
                <a16:creationId xmlns:a16="http://schemas.microsoft.com/office/drawing/2014/main" id="{78F9424F-F9BD-0CF2-E82C-082A0CAFE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79" y="1388846"/>
            <a:ext cx="5922914" cy="223196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CE2F801-AE5E-C0E7-1778-ED5DCB1A4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32" y="3710002"/>
            <a:ext cx="5719007" cy="2589836"/>
          </a:xfrm>
          <a:prstGeom prst="rect">
            <a:avLst/>
          </a:prstGeom>
        </p:spPr>
      </p:pic>
      <p:pic>
        <p:nvPicPr>
          <p:cNvPr id="7" name="Picture 6">
            <a:extLst>
              <a:ext uri="{FF2B5EF4-FFF2-40B4-BE49-F238E27FC236}">
                <a16:creationId xmlns:a16="http://schemas.microsoft.com/office/drawing/2014/main" id="{90ED47A9-25E8-56E6-625F-34D4E98AEF91}"/>
              </a:ext>
            </a:extLst>
          </p:cNvPr>
          <p:cNvPicPr>
            <a:picLocks noChangeAspect="1"/>
          </p:cNvPicPr>
          <p:nvPr/>
        </p:nvPicPr>
        <p:blipFill>
          <a:blip r:embed="rId4"/>
          <a:stretch>
            <a:fillRect/>
          </a:stretch>
        </p:blipFill>
        <p:spPr>
          <a:xfrm>
            <a:off x="7135067" y="1432836"/>
            <a:ext cx="3960379" cy="2965922"/>
          </a:xfrm>
          <a:prstGeom prst="rect">
            <a:avLst/>
          </a:prstGeom>
        </p:spPr>
      </p:pic>
      <p:sp>
        <p:nvSpPr>
          <p:cNvPr id="8" name="Text Placeholder 3">
            <a:extLst>
              <a:ext uri="{FF2B5EF4-FFF2-40B4-BE49-F238E27FC236}">
                <a16:creationId xmlns:a16="http://schemas.microsoft.com/office/drawing/2014/main" id="{89D9C3B7-579D-F7BF-6CAF-91768090D67D}"/>
              </a:ext>
            </a:extLst>
          </p:cNvPr>
          <p:cNvSpPr txBox="1">
            <a:spLocks/>
          </p:cNvSpPr>
          <p:nvPr/>
        </p:nvSpPr>
        <p:spPr>
          <a:xfrm>
            <a:off x="7135067" y="4574026"/>
            <a:ext cx="3960378" cy="1753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Publication:</a:t>
            </a:r>
          </a:p>
          <a:p>
            <a:pPr marL="0" indent="0">
              <a:buNone/>
            </a:pPr>
            <a:r>
              <a:rPr lang="en-US" sz="1200" dirty="0" err="1"/>
              <a:t>Priyangka</a:t>
            </a:r>
            <a:r>
              <a:rPr lang="en-US" sz="1200" dirty="0"/>
              <a:t> John </a:t>
            </a:r>
            <a:r>
              <a:rPr lang="en-US" sz="1200" dirty="0" err="1"/>
              <a:t>Jayaraj</a:t>
            </a:r>
            <a:r>
              <a:rPr lang="en-US" sz="1200" dirty="0"/>
              <a:t> and </a:t>
            </a:r>
            <a:r>
              <a:rPr lang="en-US" sz="1200" dirty="0" err="1"/>
              <a:t>Masitah</a:t>
            </a:r>
            <a:r>
              <a:rPr lang="en-US" sz="1200" dirty="0"/>
              <a:t> Ghazali. User’s Perspectives on Expressing Emotions on Social Media Platforms with Mobile Brain-Computer Interface. In Fusion 2021 Proceedings of 3rd National Symposium on Human-Computer Interaction, 19th August 2021, pp. 8-17. </a:t>
            </a:r>
            <a:r>
              <a:rPr lang="en-US" sz="1200" dirty="0" err="1"/>
              <a:t>eISBN</a:t>
            </a:r>
            <a:r>
              <a:rPr lang="en-US" sz="1200" dirty="0"/>
              <a:t>: 978-967-18511-1-1</a:t>
            </a:r>
            <a:br>
              <a:rPr lang="en-US" sz="1200" dirty="0"/>
            </a:br>
            <a:endParaRPr lang="en-US" sz="1200" dirty="0"/>
          </a:p>
        </p:txBody>
      </p:sp>
    </p:spTree>
    <p:extLst>
      <p:ext uri="{BB962C8B-B14F-4D97-AF65-F5344CB8AC3E}">
        <p14:creationId xmlns:p14="http://schemas.microsoft.com/office/powerpoint/2010/main" val="3087867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A4E25-61DA-0F4F-AE30-EC89CE59220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9A545F7-6198-33D8-5DCB-2544D075B8E7}"/>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Indirect Emotion Detection</a:t>
            </a:r>
          </a:p>
        </p:txBody>
      </p:sp>
      <p:sp>
        <p:nvSpPr>
          <p:cNvPr id="24" name="Rectangle 23">
            <a:extLst>
              <a:ext uri="{FF2B5EF4-FFF2-40B4-BE49-F238E27FC236}">
                <a16:creationId xmlns:a16="http://schemas.microsoft.com/office/drawing/2014/main" id="{86A63F65-5597-3C5A-3A87-A41694938AB6}"/>
              </a:ext>
            </a:extLst>
          </p:cNvPr>
          <p:cNvSpPr/>
          <p:nvPr/>
        </p:nvSpPr>
        <p:spPr>
          <a:xfrm>
            <a:off x="1232799" y="1786242"/>
            <a:ext cx="9715231"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Also used to infer or predict someone’s </a:t>
            </a:r>
            <a:r>
              <a:rPr lang="en-US" sz="2000" dirty="0" err="1">
                <a:solidFill>
                  <a:schemeClr val="tx1">
                    <a:lumMod val="65000"/>
                    <a:lumOff val="35000"/>
                  </a:schemeClr>
                </a:solidFill>
              </a:rPr>
              <a:t>behaviour</a:t>
            </a: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e.g</a:t>
            </a:r>
            <a:r>
              <a:rPr lang="en-US" sz="2000" dirty="0">
                <a:solidFill>
                  <a:schemeClr val="tx1">
                    <a:lumMod val="65000"/>
                    <a:lumOff val="35000"/>
                  </a:schemeClr>
                </a:solidFill>
              </a:rPr>
              <a:t>, determining a person’s suitability for a job or how they will vote in an election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 you think it is ethical that technology can read your emotions from your facial expressions or from your tweets?</a:t>
            </a:r>
          </a:p>
        </p:txBody>
      </p:sp>
      <p:sp>
        <p:nvSpPr>
          <p:cNvPr id="4" name="Slide Number Placeholder 1">
            <a:extLst>
              <a:ext uri="{FF2B5EF4-FFF2-40B4-BE49-F238E27FC236}">
                <a16:creationId xmlns:a16="http://schemas.microsoft.com/office/drawing/2014/main" id="{35979282-4584-95A0-E46B-B782D1EDDF0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32</a:t>
            </a:fld>
            <a:endParaRPr lang="en-MY" dirty="0"/>
          </a:p>
        </p:txBody>
      </p:sp>
    </p:spTree>
    <p:extLst>
      <p:ext uri="{BB962C8B-B14F-4D97-AF65-F5344CB8AC3E}">
        <p14:creationId xmlns:p14="http://schemas.microsoft.com/office/powerpoint/2010/main" val="178680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67A20-06B2-2EDF-84A9-32705566A96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082FC37-81EA-F916-B024-A7478B68D42E}"/>
              </a:ext>
            </a:extLst>
          </p:cNvPr>
          <p:cNvSpPr txBox="1"/>
          <p:nvPr/>
        </p:nvSpPr>
        <p:spPr>
          <a:xfrm>
            <a:off x="750513" y="490057"/>
            <a:ext cx="1067980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Detecting and Reflecting on Moods</a:t>
            </a:r>
          </a:p>
        </p:txBody>
      </p:sp>
      <p:sp>
        <p:nvSpPr>
          <p:cNvPr id="24" name="Rectangle 23">
            <a:extLst>
              <a:ext uri="{FF2B5EF4-FFF2-40B4-BE49-F238E27FC236}">
                <a16:creationId xmlns:a16="http://schemas.microsoft.com/office/drawing/2014/main" id="{D57E9292-5E49-0918-5D40-F30000657C84}"/>
              </a:ext>
            </a:extLst>
          </p:cNvPr>
          <p:cNvSpPr/>
          <p:nvPr/>
        </p:nvSpPr>
        <p:spPr>
          <a:xfrm>
            <a:off x="375256" y="1235769"/>
            <a:ext cx="11430314"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can technology be designed to help people understand more about their moods and mood swings?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 We can be in a good mood one day and then a bad mood the next day. How does this happen and why?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 Not possible to detect different moods in the way tech is used for emotion detection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often not expressed through obvious physiological responses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Mobile mood tracker apps (e.g., </a:t>
            </a:r>
            <a:r>
              <a:rPr lang="en-US" sz="2000" dirty="0" err="1">
                <a:solidFill>
                  <a:schemeClr val="tx1">
                    <a:lumMod val="65000"/>
                    <a:lumOff val="35000"/>
                  </a:schemeClr>
                </a:solidFill>
              </a:rPr>
              <a:t>Moodnotes</a:t>
            </a:r>
            <a:r>
              <a:rPr lang="en-US" sz="2000" dirty="0">
                <a:solidFill>
                  <a:schemeClr val="tx1">
                    <a:lumMod val="65000"/>
                    <a:lumOff val="35000"/>
                  </a:schemeClr>
                </a:solidFill>
              </a:rPr>
              <a:t>, </a:t>
            </a:r>
            <a:r>
              <a:rPr lang="en-US" sz="2000" dirty="0" err="1">
                <a:solidFill>
                  <a:schemeClr val="tx1">
                    <a:lumMod val="65000"/>
                    <a:lumOff val="35000"/>
                  </a:schemeClr>
                </a:solidFill>
              </a:rPr>
              <a:t>Daylio</a:t>
            </a:r>
            <a:r>
              <a:rPr lang="en-US" sz="2000" dirty="0">
                <a:solidFill>
                  <a:schemeClr val="tx1">
                    <a:lumMod val="65000"/>
                    <a:lumOff val="35000"/>
                  </a:schemeClr>
                </a:solidFill>
              </a:rPr>
              <a: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intended to help people keep track of their moods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to reflect more on why they might be feeling gloomy or cheerful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understanding their moods is assumed to help improve well-being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Virtual reality is also used to enable people to explore their moods (e.g. Mood Worlds)</a:t>
            </a:r>
          </a:p>
        </p:txBody>
      </p:sp>
      <p:sp>
        <p:nvSpPr>
          <p:cNvPr id="4" name="Slide Number Placeholder 1">
            <a:extLst>
              <a:ext uri="{FF2B5EF4-FFF2-40B4-BE49-F238E27FC236}">
                <a16:creationId xmlns:a16="http://schemas.microsoft.com/office/drawing/2014/main" id="{CF88AF32-EBEC-BC00-25B2-A80DC114CBC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33</a:t>
            </a:fld>
            <a:endParaRPr lang="en-MY" dirty="0"/>
          </a:p>
        </p:txBody>
      </p:sp>
    </p:spTree>
    <p:extLst>
      <p:ext uri="{BB962C8B-B14F-4D97-AF65-F5344CB8AC3E}">
        <p14:creationId xmlns:p14="http://schemas.microsoft.com/office/powerpoint/2010/main" val="3483804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16965-9671-86D0-672F-BB6048BCBED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0322D0E-378F-6965-DE4C-B57C23A6FE5D}"/>
              </a:ext>
            </a:extLst>
          </p:cNvPr>
          <p:cNvSpPr txBox="1"/>
          <p:nvPr/>
        </p:nvSpPr>
        <p:spPr>
          <a:xfrm>
            <a:off x="862123" y="487493"/>
            <a:ext cx="10456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Mood Worlds: a VR exploratory tool</a:t>
            </a:r>
          </a:p>
        </p:txBody>
      </p:sp>
      <p:sp>
        <p:nvSpPr>
          <p:cNvPr id="4" name="Slide Number Placeholder 1">
            <a:extLst>
              <a:ext uri="{FF2B5EF4-FFF2-40B4-BE49-F238E27FC236}">
                <a16:creationId xmlns:a16="http://schemas.microsoft.com/office/drawing/2014/main" id="{58FDD156-BA72-7356-0B9E-E29572DC0F4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34</a:t>
            </a:fld>
            <a:endParaRPr lang="en-MY" dirty="0"/>
          </a:p>
        </p:txBody>
      </p:sp>
      <p:pic>
        <p:nvPicPr>
          <p:cNvPr id="3" name="Content Placeholder 5" descr="An illustration of a participant using the VR app Mood Worlds to visualize and explore their emotions.&#10;">
            <a:extLst>
              <a:ext uri="{FF2B5EF4-FFF2-40B4-BE49-F238E27FC236}">
                <a16:creationId xmlns:a16="http://schemas.microsoft.com/office/drawing/2014/main" id="{0D816677-A6D7-3BDD-7600-18E0494A5C76}"/>
              </a:ext>
            </a:extLst>
          </p:cNvPr>
          <p:cNvPicPr>
            <a:picLocks noChangeAspect="1"/>
          </p:cNvPicPr>
          <p:nvPr/>
        </p:nvPicPr>
        <p:blipFill>
          <a:blip r:embed="rId2"/>
          <a:stretch>
            <a:fillRect/>
          </a:stretch>
        </p:blipFill>
        <p:spPr>
          <a:xfrm>
            <a:off x="2159764" y="1485772"/>
            <a:ext cx="7652821" cy="4525963"/>
          </a:xfrm>
          <a:prstGeom prst="rect">
            <a:avLst/>
          </a:prstGeom>
        </p:spPr>
      </p:pic>
      <p:sp>
        <p:nvSpPr>
          <p:cNvPr id="5" name="TextBox 4">
            <a:extLst>
              <a:ext uri="{FF2B5EF4-FFF2-40B4-BE49-F238E27FC236}">
                <a16:creationId xmlns:a16="http://schemas.microsoft.com/office/drawing/2014/main" id="{D7D3477D-FCD3-BA1A-FCEE-7F1F514C2AFB}"/>
              </a:ext>
              <a:ext uri="{C183D7F6-B498-43B3-948B-1728B52AA6E4}">
                <adec:decorative xmlns:adec="http://schemas.microsoft.com/office/drawing/2017/decorative" val="0"/>
              </a:ext>
            </a:extLst>
          </p:cNvPr>
          <p:cNvSpPr txBox="1"/>
          <p:nvPr/>
        </p:nvSpPr>
        <p:spPr>
          <a:xfrm>
            <a:off x="2379415" y="5372228"/>
            <a:ext cx="3202543" cy="369332"/>
          </a:xfrm>
          <a:prstGeom prst="rect">
            <a:avLst/>
          </a:prstGeom>
          <a:noFill/>
        </p:spPr>
        <p:txBody>
          <a:bodyPr wrap="none" rtlCol="0">
            <a:spAutoFit/>
          </a:bodyPr>
          <a:lstStyle/>
          <a:p>
            <a:r>
              <a:rPr lang="en-GB" sz="1800" dirty="0">
                <a:effectLst/>
                <a:ea typeface="Times New Roman" panose="02020603050405020304" pitchFamily="18" charset="0"/>
              </a:rPr>
              <a:t>Nadine Wagener et al (2022) </a:t>
            </a:r>
            <a:endParaRPr lang="en-US" dirty="0"/>
          </a:p>
        </p:txBody>
      </p:sp>
    </p:spTree>
    <p:extLst>
      <p:ext uri="{BB962C8B-B14F-4D97-AF65-F5344CB8AC3E}">
        <p14:creationId xmlns:p14="http://schemas.microsoft.com/office/powerpoint/2010/main" val="1627931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079F-D9A5-C6A5-BFC9-A34EC3CF31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2EEFC60-0D61-6560-80F0-C27029C2BBB0}"/>
              </a:ext>
            </a:extLst>
          </p:cNvPr>
          <p:cNvSpPr txBox="1"/>
          <p:nvPr/>
        </p:nvSpPr>
        <p:spPr>
          <a:xfrm>
            <a:off x="7186692" y="1305341"/>
            <a:ext cx="4473418" cy="3539430"/>
          </a:xfrm>
          <a:prstGeom prst="rect">
            <a:avLst/>
          </a:prstGeom>
          <a:noFill/>
        </p:spPr>
        <p:txBody>
          <a:bodyPr wrap="square" rtlCol="0">
            <a:spAutoFit/>
          </a:bodyPr>
          <a:lstStyle/>
          <a:p>
            <a:pPr algn="ctr"/>
            <a:r>
              <a:rPr lang="en-US" sz="4000" b="1" kern="0" dirty="0">
                <a:solidFill>
                  <a:schemeClr val="tx1">
                    <a:lumMod val="85000"/>
                    <a:lumOff val="15000"/>
                  </a:schemeClr>
                </a:solidFill>
                <a:latin typeface="+mj-lt"/>
              </a:rPr>
              <a:t>PERSUASIVE TECHNOLOGIES</a:t>
            </a:r>
          </a:p>
          <a:p>
            <a:pPr algn="ctr"/>
            <a:r>
              <a:rPr lang="en-US" sz="4000" b="1" kern="0" dirty="0">
                <a:latin typeface="+mj-lt"/>
              </a:rPr>
              <a:t>&amp;</a:t>
            </a:r>
            <a:r>
              <a:rPr lang="en-US" sz="4800" b="1" kern="0" dirty="0">
                <a:solidFill>
                  <a:srgbClr val="C04C4C"/>
                </a:solidFill>
                <a:latin typeface="+mj-lt"/>
              </a:rPr>
              <a:t> </a:t>
            </a:r>
            <a:r>
              <a:rPr lang="en-US" sz="4400" b="1" kern="0" dirty="0">
                <a:solidFill>
                  <a:srgbClr val="C04C4C"/>
                </a:solidFill>
                <a:latin typeface="+mj-lt"/>
              </a:rPr>
              <a:t>BEHAVIOURAL CHANGE</a:t>
            </a:r>
            <a:endParaRPr lang="en-US" sz="4800" b="1" kern="0" dirty="0">
              <a:solidFill>
                <a:srgbClr val="C04C4C"/>
              </a:solidFill>
              <a:latin typeface="+mj-lt"/>
            </a:endParaRPr>
          </a:p>
        </p:txBody>
      </p:sp>
      <p:sp>
        <p:nvSpPr>
          <p:cNvPr id="2" name="Slide Number Placeholder 1">
            <a:extLst>
              <a:ext uri="{FF2B5EF4-FFF2-40B4-BE49-F238E27FC236}">
                <a16:creationId xmlns:a16="http://schemas.microsoft.com/office/drawing/2014/main" id="{E2A1B056-90DA-D3CD-8857-49B39C897459}"/>
              </a:ext>
            </a:extLst>
          </p:cNvPr>
          <p:cNvSpPr>
            <a:spLocks noGrp="1"/>
          </p:cNvSpPr>
          <p:nvPr>
            <p:ph type="sldNum" sz="quarter" idx="11"/>
          </p:nvPr>
        </p:nvSpPr>
        <p:spPr/>
        <p:txBody>
          <a:bodyPr/>
          <a:lstStyle/>
          <a:p>
            <a:fld id="{7737D3DD-0AB3-4F16-99FA-6262B2B4036D}" type="slidenum">
              <a:rPr lang="en-MY" smtClean="0"/>
              <a:t>35</a:t>
            </a:fld>
            <a:endParaRPr lang="en-MY"/>
          </a:p>
        </p:txBody>
      </p:sp>
    </p:spTree>
    <p:extLst>
      <p:ext uri="{BB962C8B-B14F-4D97-AF65-F5344CB8AC3E}">
        <p14:creationId xmlns:p14="http://schemas.microsoft.com/office/powerpoint/2010/main" val="3622459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C0251-C152-A7BE-055D-0B3035392F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BB2B277-0F07-C931-6087-5C9D0B75005C}"/>
              </a:ext>
            </a:extLst>
          </p:cNvPr>
          <p:cNvSpPr txBox="1"/>
          <p:nvPr/>
        </p:nvSpPr>
        <p:spPr>
          <a:xfrm>
            <a:off x="1232799" y="530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Persuasive Technologies </a:t>
            </a:r>
          </a:p>
          <a:p>
            <a:pPr algn="ctr"/>
            <a:r>
              <a:rPr lang="en-US" sz="4400" dirty="0">
                <a:solidFill>
                  <a:schemeClr val="tx1">
                    <a:lumMod val="75000"/>
                    <a:lumOff val="25000"/>
                  </a:schemeClr>
                </a:solidFill>
                <a:latin typeface="+mj-lt"/>
              </a:rPr>
              <a:t>&amp; </a:t>
            </a:r>
            <a:r>
              <a:rPr lang="en-US" sz="4400" dirty="0" err="1">
                <a:solidFill>
                  <a:schemeClr val="tx1">
                    <a:lumMod val="75000"/>
                    <a:lumOff val="25000"/>
                  </a:schemeClr>
                </a:solidFill>
                <a:latin typeface="+mj-lt"/>
              </a:rPr>
              <a:t>Behavioural</a:t>
            </a:r>
            <a:r>
              <a:rPr lang="en-US" sz="4400" dirty="0">
                <a:solidFill>
                  <a:schemeClr val="tx1">
                    <a:lumMod val="75000"/>
                    <a:lumOff val="25000"/>
                  </a:schemeClr>
                </a:solidFill>
                <a:latin typeface="+mj-lt"/>
              </a:rPr>
              <a:t> Change</a:t>
            </a:r>
          </a:p>
        </p:txBody>
      </p:sp>
      <p:sp>
        <p:nvSpPr>
          <p:cNvPr id="24" name="Rectangle 23">
            <a:extLst>
              <a:ext uri="{FF2B5EF4-FFF2-40B4-BE49-F238E27FC236}">
                <a16:creationId xmlns:a16="http://schemas.microsoft.com/office/drawing/2014/main" id="{430FAF1D-D22A-EED4-FD28-562B4C628BDF}"/>
              </a:ext>
            </a:extLst>
          </p:cNvPr>
          <p:cNvSpPr/>
          <p:nvPr/>
        </p:nvSpPr>
        <p:spPr>
          <a:xfrm>
            <a:off x="1232799" y="2256162"/>
            <a:ext cx="9715231"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Interactive computing systems designed to change people’s attitudes and behaviors (Fogg, 2003)</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 diversity of techniques now used to change what they do or think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Pop-up ads, warning messages, reminders, prompts, personalized messages, recommendations, or Amazon 1-click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Commonly referred to as </a:t>
            </a:r>
            <a:r>
              <a:rPr lang="en-US" sz="2000" i="1" dirty="0">
                <a:solidFill>
                  <a:schemeClr val="tx1">
                    <a:lumMod val="65000"/>
                    <a:lumOff val="35000"/>
                  </a:schemeClr>
                </a:solidFill>
              </a:rPr>
              <a:t>nudging</a:t>
            </a:r>
          </a:p>
        </p:txBody>
      </p:sp>
      <p:sp>
        <p:nvSpPr>
          <p:cNvPr id="4" name="Slide Number Placeholder 1">
            <a:extLst>
              <a:ext uri="{FF2B5EF4-FFF2-40B4-BE49-F238E27FC236}">
                <a16:creationId xmlns:a16="http://schemas.microsoft.com/office/drawing/2014/main" id="{31F9BF90-D359-2181-CFBB-D6987C3BF05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36</a:t>
            </a:fld>
            <a:endParaRPr lang="en-MY" dirty="0"/>
          </a:p>
        </p:txBody>
      </p:sp>
    </p:spTree>
    <p:extLst>
      <p:ext uri="{BB962C8B-B14F-4D97-AF65-F5344CB8AC3E}">
        <p14:creationId xmlns:p14="http://schemas.microsoft.com/office/powerpoint/2010/main" val="1977366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CDDA5-443E-9047-C36A-4260BE73520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61F8BA7-261B-BF2B-32F7-FA7CA355D12F}"/>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Nintendo’s Pocket Pikachu</a:t>
            </a:r>
          </a:p>
        </p:txBody>
      </p:sp>
      <p:sp>
        <p:nvSpPr>
          <p:cNvPr id="24" name="Rectangle 23">
            <a:extLst>
              <a:ext uri="{FF2B5EF4-FFF2-40B4-BE49-F238E27FC236}">
                <a16:creationId xmlns:a16="http://schemas.microsoft.com/office/drawing/2014/main" id="{E4E36F94-7C9A-A4AE-0E3A-42D09B8B393A}"/>
              </a:ext>
            </a:extLst>
          </p:cNvPr>
          <p:cNvSpPr/>
          <p:nvPr/>
        </p:nvSpPr>
        <p:spPr>
          <a:xfrm>
            <a:off x="1232799" y="1483409"/>
            <a:ext cx="9715231"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Developed to change bad habits and improve well being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Designed to motivate children to be more physically active on a regular basis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Owner of the digital pet that ‘lives’ in the device is required to walk, run, or jump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If owner does not exercise, the virtual pet becomes angry and refuses to play anymore </a:t>
            </a:r>
          </a:p>
        </p:txBody>
      </p:sp>
      <p:sp>
        <p:nvSpPr>
          <p:cNvPr id="4" name="Slide Number Placeholder 1">
            <a:extLst>
              <a:ext uri="{FF2B5EF4-FFF2-40B4-BE49-F238E27FC236}">
                <a16:creationId xmlns:a16="http://schemas.microsoft.com/office/drawing/2014/main" id="{469FC4FC-0249-75E2-4D2A-B9007BA357D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Tree>
    <p:extLst>
      <p:ext uri="{BB962C8B-B14F-4D97-AF65-F5344CB8AC3E}">
        <p14:creationId xmlns:p14="http://schemas.microsoft.com/office/powerpoint/2010/main" val="2517629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DB971-B815-4384-E52E-8DA77959F1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D977DBD-38E4-D183-5A84-693A064F649D}"/>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Effective?</a:t>
            </a:r>
          </a:p>
        </p:txBody>
      </p:sp>
      <p:sp>
        <p:nvSpPr>
          <p:cNvPr id="24" name="Rectangle 23">
            <a:extLst>
              <a:ext uri="{FF2B5EF4-FFF2-40B4-BE49-F238E27FC236}">
                <a16:creationId xmlns:a16="http://schemas.microsoft.com/office/drawing/2014/main" id="{5FC98E16-1F17-45CC-3BDB-29C763138307}"/>
              </a:ext>
            </a:extLst>
          </p:cNvPr>
          <p:cNvSpPr/>
          <p:nvPr/>
        </p:nvSpPr>
        <p:spPr>
          <a:xfrm>
            <a:off x="1232799" y="1483409"/>
            <a:ext cx="6229217"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interactive technologies that monitor, nag, or behave like a human keep them interested in looking after it and in doing so make themselves more fit?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does looking after a virtual pet change a child’s behavior?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Emotional attachment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Happy </a:t>
            </a:r>
            <a:r>
              <a:rPr lang="en-US" sz="2000" dirty="0" err="1">
                <a:solidFill>
                  <a:schemeClr val="tx1">
                    <a:lumMod val="65000"/>
                    <a:lumOff val="35000"/>
                  </a:schemeClr>
                </a:solidFill>
              </a:rPr>
              <a:t>Pokemon</a:t>
            </a:r>
            <a:r>
              <a:rPr lang="en-US" sz="2000" dirty="0">
                <a:solidFill>
                  <a:schemeClr val="tx1">
                    <a:lumMod val="65000"/>
                    <a:lumOff val="35000"/>
                  </a:schemeClr>
                </a:solidFill>
              </a:rPr>
              <a:t> makes them feel good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Sulking </a:t>
            </a:r>
            <a:r>
              <a:rPr lang="en-US" sz="2000" dirty="0" err="1">
                <a:solidFill>
                  <a:schemeClr val="tx1">
                    <a:lumMod val="65000"/>
                    <a:lumOff val="35000"/>
                  </a:schemeClr>
                </a:solidFill>
              </a:rPr>
              <a:t>Pokemon</a:t>
            </a:r>
            <a:r>
              <a:rPr lang="en-US" sz="2000" dirty="0">
                <a:solidFill>
                  <a:schemeClr val="tx1">
                    <a:lumMod val="65000"/>
                    <a:lumOff val="35000"/>
                  </a:schemeClr>
                </a:solidFill>
              </a:rPr>
              <a:t> makes them feel bad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97B80B3-405B-9F7D-49A7-2C39C220606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38</a:t>
            </a:fld>
            <a:endParaRPr lang="en-MY" dirty="0"/>
          </a:p>
        </p:txBody>
      </p:sp>
      <p:pic>
        <p:nvPicPr>
          <p:cNvPr id="2" name="Content Placeholder 4" descr="Photograph of Nintendo's Pokémon Pikachu device.&#10;">
            <a:extLst>
              <a:ext uri="{FF2B5EF4-FFF2-40B4-BE49-F238E27FC236}">
                <a16:creationId xmlns:a16="http://schemas.microsoft.com/office/drawing/2014/main" id="{9142D8F6-214F-5619-908A-8E3E0C63D671}"/>
              </a:ext>
            </a:extLst>
          </p:cNvPr>
          <p:cNvPicPr>
            <a:picLocks noChangeAspect="1"/>
          </p:cNvPicPr>
          <p:nvPr/>
        </p:nvPicPr>
        <p:blipFill>
          <a:blip r:embed="rId2"/>
          <a:stretch>
            <a:fillRect/>
          </a:stretch>
        </p:blipFill>
        <p:spPr>
          <a:xfrm>
            <a:off x="8433296" y="1642839"/>
            <a:ext cx="2783627" cy="3572321"/>
          </a:xfrm>
          <a:prstGeom prst="rect">
            <a:avLst/>
          </a:prstGeom>
        </p:spPr>
      </p:pic>
    </p:spTree>
    <p:extLst>
      <p:ext uri="{BB962C8B-B14F-4D97-AF65-F5344CB8AC3E}">
        <p14:creationId xmlns:p14="http://schemas.microsoft.com/office/powerpoint/2010/main" val="3400017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0F7A-49F6-1A28-4EAB-BC102DDF8B2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4DF3613-64D6-9736-7526-8AA1960BB6ED}"/>
              </a:ext>
            </a:extLst>
          </p:cNvPr>
          <p:cNvSpPr txBox="1"/>
          <p:nvPr/>
        </p:nvSpPr>
        <p:spPr>
          <a:xfrm>
            <a:off x="1232800" y="276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Dilemma: Should voice assistants teach kids good manners?</a:t>
            </a:r>
          </a:p>
        </p:txBody>
      </p:sp>
      <p:sp>
        <p:nvSpPr>
          <p:cNvPr id="24" name="Rectangle 23">
            <a:extLst>
              <a:ext uri="{FF2B5EF4-FFF2-40B4-BE49-F238E27FC236}">
                <a16:creationId xmlns:a16="http://schemas.microsoft.com/office/drawing/2014/main" id="{315E3A98-14B8-503E-DB91-28AAC56DD1EE}"/>
              </a:ext>
            </a:extLst>
          </p:cNvPr>
          <p:cNvSpPr/>
          <p:nvPr/>
        </p:nvSpPr>
        <p:spPr>
          <a:xfrm>
            <a:off x="609600" y="1508809"/>
            <a:ext cx="11277599" cy="504368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Many children talk to Alexa as if she was their friend</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They also learn that it is not necessary to say </a:t>
            </a:r>
            <a:r>
              <a:rPr lang="en-US" b="1" dirty="0">
                <a:solidFill>
                  <a:schemeClr val="tx1">
                    <a:lumMod val="65000"/>
                    <a:lumOff val="35000"/>
                  </a:schemeClr>
                </a:solidFill>
              </a:rPr>
              <a:t>please</a:t>
            </a:r>
            <a:r>
              <a:rPr lang="en-US" dirty="0">
                <a:solidFill>
                  <a:schemeClr val="tx1">
                    <a:lumMod val="65000"/>
                    <a:lumOff val="35000"/>
                  </a:schemeClr>
                </a:solidFill>
              </a:rPr>
              <a:t> and </a:t>
            </a:r>
            <a:r>
              <a:rPr lang="en-US" b="1" dirty="0">
                <a:solidFill>
                  <a:schemeClr val="tx1">
                    <a:lumMod val="65000"/>
                    <a:lumOff val="35000"/>
                  </a:schemeClr>
                </a:solidFill>
              </a:rPr>
              <a:t>thank you </a:t>
            </a:r>
            <a:r>
              <a:rPr lang="en-US" dirty="0">
                <a:solidFill>
                  <a:schemeClr val="tx1">
                    <a:lumMod val="65000"/>
                    <a:lumOff val="35000"/>
                  </a:schemeClr>
                </a:solidFill>
              </a:rPr>
              <a:t>to her when asking questions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Is this lack of using etiquette a problem?</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Would it transfer over to real life situations?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For example, demanding “Auntie, get me my drink.”</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Should parents or voice assistants teach their kids good manners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How much parental control should voice assistants be given?</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Would children find it weird or creepy that their Alexa (who is their friend) nags them to clean their teeth?</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Recent research has shown that children know to treat humans differently compared with the way they talk to a voice assistant (Alexis Hiniker et al., 2021)</a:t>
            </a:r>
          </a:p>
        </p:txBody>
      </p:sp>
      <p:sp>
        <p:nvSpPr>
          <p:cNvPr id="4" name="Slide Number Placeholder 1">
            <a:extLst>
              <a:ext uri="{FF2B5EF4-FFF2-40B4-BE49-F238E27FC236}">
                <a16:creationId xmlns:a16="http://schemas.microsoft.com/office/drawing/2014/main" id="{FDF04FF5-09FF-F0B7-5B74-C62FAE5EE69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39</a:t>
            </a:fld>
            <a:endParaRPr lang="en-MY" dirty="0"/>
          </a:p>
        </p:txBody>
      </p:sp>
    </p:spTree>
    <p:extLst>
      <p:ext uri="{BB962C8B-B14F-4D97-AF65-F5344CB8AC3E}">
        <p14:creationId xmlns:p14="http://schemas.microsoft.com/office/powerpoint/2010/main" val="177190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Emotions and </a:t>
            </a:r>
            <a:r>
              <a:rPr lang="en-US" sz="4400" dirty="0" err="1">
                <a:solidFill>
                  <a:schemeClr val="tx1">
                    <a:lumMod val="75000"/>
                    <a:lumOff val="25000"/>
                  </a:schemeClr>
                </a:solidFill>
                <a:latin typeface="+mj-lt"/>
              </a:rPr>
              <a:t>Behaviour</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F661811A-DEE6-3FF2-146E-A7FF2A655DF1}"/>
              </a:ext>
            </a:extLst>
          </p:cNvPr>
          <p:cNvSpPr/>
          <p:nvPr/>
        </p:nvSpPr>
        <p:spPr>
          <a:xfrm>
            <a:off x="1035386" y="1776941"/>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HCI has traditionally been about designing efficient and effective systems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Now more about how to design interactive systems that make people respond in certain ways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to be happy, to be trusting, to learn, or to be motivated</a:t>
            </a: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Emotional interaction </a:t>
            </a:r>
            <a:r>
              <a:rPr lang="en-US" sz="2000" dirty="0">
                <a:solidFill>
                  <a:schemeClr val="tx1">
                    <a:lumMod val="65000"/>
                    <a:lumOff val="35000"/>
                  </a:schemeClr>
                </a:solidFill>
              </a:rPr>
              <a:t>is concerned with how we feel and react when interacting with technologies </a:t>
            </a: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Affective computing </a:t>
            </a:r>
            <a:r>
              <a:rPr lang="en-US" sz="2000" dirty="0">
                <a:solidFill>
                  <a:schemeClr val="tx1">
                    <a:lumMod val="65000"/>
                    <a:lumOff val="35000"/>
                  </a:schemeClr>
                </a:solidFill>
              </a:rPr>
              <a:t>is improving with better recognition software and machine learning algorithms</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8CA2-7C67-68A5-8D44-D9104CF62BA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82A5866-3340-31B3-D4DC-0133508349A5}"/>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Tracking Devices</a:t>
            </a:r>
          </a:p>
        </p:txBody>
      </p:sp>
      <p:sp>
        <p:nvSpPr>
          <p:cNvPr id="24" name="Rectangle 23">
            <a:extLst>
              <a:ext uri="{FF2B5EF4-FFF2-40B4-BE49-F238E27FC236}">
                <a16:creationId xmlns:a16="http://schemas.microsoft.com/office/drawing/2014/main" id="{B08D7DE3-113E-35AD-3946-9A259F8BBCEE}"/>
              </a:ext>
            </a:extLst>
          </p:cNvPr>
          <p:cNvSpPr/>
          <p:nvPr/>
        </p:nvSpPr>
        <p:spPr>
          <a:xfrm>
            <a:off x="1232799" y="1788209"/>
            <a:ext cx="9715231"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Mobile apps designed to help people monitor and change their </a:t>
            </a:r>
            <a:r>
              <a:rPr lang="en-US" sz="2000" dirty="0" err="1">
                <a:solidFill>
                  <a:schemeClr val="tx1">
                    <a:lumMod val="65000"/>
                    <a:lumOff val="35000"/>
                  </a:schemeClr>
                </a:solidFill>
              </a:rPr>
              <a:t>behaviour</a:t>
            </a:r>
            <a:r>
              <a:rPr lang="en-US" sz="2000" dirty="0">
                <a:solidFill>
                  <a:schemeClr val="tx1">
                    <a:lumMod val="65000"/>
                    <a:lumOff val="35000"/>
                  </a:schemeClr>
                </a:solidFill>
              </a:rPr>
              <a:t> (for instance, fitness, sleeping, or weight)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compare with online leader boards and charts to show how they have done in relation to their peers and friends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Also apps that encourage reflection, which in turn increase well-being and happiness </a:t>
            </a:r>
          </a:p>
        </p:txBody>
      </p:sp>
      <p:sp>
        <p:nvSpPr>
          <p:cNvPr id="4" name="Slide Number Placeholder 1">
            <a:extLst>
              <a:ext uri="{FF2B5EF4-FFF2-40B4-BE49-F238E27FC236}">
                <a16:creationId xmlns:a16="http://schemas.microsoft.com/office/drawing/2014/main" id="{308B34C1-B690-4853-DB01-F01C94597B0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40</a:t>
            </a:fld>
            <a:endParaRPr lang="en-MY" dirty="0"/>
          </a:p>
        </p:txBody>
      </p:sp>
    </p:spTree>
    <p:extLst>
      <p:ext uri="{BB962C8B-B14F-4D97-AF65-F5344CB8AC3E}">
        <p14:creationId xmlns:p14="http://schemas.microsoft.com/office/powerpoint/2010/main" val="3292043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3036-E03F-E771-44A1-BAEDB73531A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8A15462-1EE1-3E91-D671-B21393447FDD}"/>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Sustainable HCI</a:t>
            </a:r>
          </a:p>
        </p:txBody>
      </p:sp>
      <p:sp>
        <p:nvSpPr>
          <p:cNvPr id="24" name="Rectangle 23">
            <a:extLst>
              <a:ext uri="{FF2B5EF4-FFF2-40B4-BE49-F238E27FC236}">
                <a16:creationId xmlns:a16="http://schemas.microsoft.com/office/drawing/2014/main" id="{86D183D9-BD27-0209-768E-5EC94FE8E0E1}"/>
              </a:ext>
            </a:extLst>
          </p:cNvPr>
          <p:cNvSpPr/>
          <p:nvPr/>
        </p:nvSpPr>
        <p:spPr>
          <a:xfrm>
            <a:off x="1232799" y="1788209"/>
            <a:ext cx="9715231"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Focus on designing tech interventions to help people reduce their energy consumption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 effective technique is to provide homeowners with feedback on their consumption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Simple infographics and emoticons are often most powerful: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Encourage people to reflect and see what they can change to reduce their energy consumption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Peer pressure and social norms are also powerful methods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A0B989F-CA4A-430B-85B8-B9D966ED84E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41</a:t>
            </a:fld>
            <a:endParaRPr lang="en-MY" dirty="0"/>
          </a:p>
        </p:txBody>
      </p:sp>
    </p:spTree>
    <p:extLst>
      <p:ext uri="{BB962C8B-B14F-4D97-AF65-F5344CB8AC3E}">
        <p14:creationId xmlns:p14="http://schemas.microsoft.com/office/powerpoint/2010/main" val="2466840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6337C-35BB-6604-F607-21A3EC92B45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C423FD6-A19D-C16B-B54E-1703DBBDC168}"/>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Energy Reduction</a:t>
            </a:r>
          </a:p>
        </p:txBody>
      </p:sp>
      <p:sp>
        <p:nvSpPr>
          <p:cNvPr id="4" name="Slide Number Placeholder 1">
            <a:extLst>
              <a:ext uri="{FF2B5EF4-FFF2-40B4-BE49-F238E27FC236}">
                <a16:creationId xmlns:a16="http://schemas.microsoft.com/office/drawing/2014/main" id="{1CF5B53D-730E-3196-AB79-EB47FAAD828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42</a:t>
            </a:fld>
            <a:endParaRPr lang="en-MY" dirty="0"/>
          </a:p>
        </p:txBody>
      </p:sp>
      <p:pic>
        <p:nvPicPr>
          <p:cNvPr id="2" name="Google Shape;918;p80">
            <a:extLst>
              <a:ext uri="{FF2B5EF4-FFF2-40B4-BE49-F238E27FC236}">
                <a16:creationId xmlns:a16="http://schemas.microsoft.com/office/drawing/2014/main" id="{84F02A9F-5D0E-C71F-FD1C-F95EB59F1557}"/>
              </a:ext>
            </a:extLst>
          </p:cNvPr>
          <p:cNvPicPr preferRelativeResize="0"/>
          <p:nvPr/>
        </p:nvPicPr>
        <p:blipFill rotWithShape="1">
          <a:blip r:embed="rId2">
            <a:alphaModFix/>
          </a:blip>
          <a:srcRect/>
          <a:stretch/>
        </p:blipFill>
        <p:spPr>
          <a:xfrm>
            <a:off x="2125058" y="1372425"/>
            <a:ext cx="7930711" cy="4955363"/>
          </a:xfrm>
          <a:prstGeom prst="rect">
            <a:avLst/>
          </a:prstGeom>
          <a:noFill/>
          <a:ln>
            <a:noFill/>
          </a:ln>
        </p:spPr>
      </p:pic>
    </p:spTree>
    <p:extLst>
      <p:ext uri="{BB962C8B-B14F-4D97-AF65-F5344CB8AC3E}">
        <p14:creationId xmlns:p14="http://schemas.microsoft.com/office/powerpoint/2010/main" val="2272406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E1F2B-198B-773E-8D58-9E6F6A784C6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94AA9DD-DD23-7952-2618-67247EFC8EB8}"/>
              </a:ext>
            </a:extLst>
          </p:cNvPr>
          <p:cNvSpPr txBox="1"/>
          <p:nvPr/>
        </p:nvSpPr>
        <p:spPr>
          <a:xfrm>
            <a:off x="1232799" y="530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Energy Reduction via Peripheral Display</a:t>
            </a:r>
          </a:p>
        </p:txBody>
      </p:sp>
      <p:sp>
        <p:nvSpPr>
          <p:cNvPr id="4" name="Slide Number Placeholder 1">
            <a:extLst>
              <a:ext uri="{FF2B5EF4-FFF2-40B4-BE49-F238E27FC236}">
                <a16:creationId xmlns:a16="http://schemas.microsoft.com/office/drawing/2014/main" id="{D0BF389D-76A5-6126-DCA6-1DAA2FD3769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43</a:t>
            </a:fld>
            <a:endParaRPr lang="en-MY" dirty="0"/>
          </a:p>
        </p:txBody>
      </p:sp>
      <p:pic>
        <p:nvPicPr>
          <p:cNvPr id="3" name="Google Shape;926;p81">
            <a:extLst>
              <a:ext uri="{FF2B5EF4-FFF2-40B4-BE49-F238E27FC236}">
                <a16:creationId xmlns:a16="http://schemas.microsoft.com/office/drawing/2014/main" id="{DC5B9777-5982-55C8-2038-0A13BE91BF17}"/>
              </a:ext>
            </a:extLst>
          </p:cNvPr>
          <p:cNvPicPr preferRelativeResize="0"/>
          <p:nvPr/>
        </p:nvPicPr>
        <p:blipFill rotWithShape="1">
          <a:blip r:embed="rId2">
            <a:alphaModFix/>
          </a:blip>
          <a:srcRect/>
          <a:stretch/>
        </p:blipFill>
        <p:spPr>
          <a:xfrm>
            <a:off x="6101588" y="2255787"/>
            <a:ext cx="5490174" cy="3192512"/>
          </a:xfrm>
          <a:prstGeom prst="rect">
            <a:avLst/>
          </a:prstGeom>
          <a:noFill/>
          <a:ln>
            <a:noFill/>
          </a:ln>
        </p:spPr>
      </p:pic>
      <p:pic>
        <p:nvPicPr>
          <p:cNvPr id="5" name="Google Shape;927;p81">
            <a:extLst>
              <a:ext uri="{FF2B5EF4-FFF2-40B4-BE49-F238E27FC236}">
                <a16:creationId xmlns:a16="http://schemas.microsoft.com/office/drawing/2014/main" id="{1570861E-861C-6823-B4AE-D1AAAF030372}"/>
              </a:ext>
            </a:extLst>
          </p:cNvPr>
          <p:cNvPicPr preferRelativeResize="0"/>
          <p:nvPr/>
        </p:nvPicPr>
        <p:blipFill rotWithShape="1">
          <a:blip r:embed="rId3">
            <a:alphaModFix/>
          </a:blip>
          <a:srcRect/>
          <a:stretch/>
        </p:blipFill>
        <p:spPr>
          <a:xfrm>
            <a:off x="594652" y="2255788"/>
            <a:ext cx="5495762" cy="3192512"/>
          </a:xfrm>
          <a:prstGeom prst="rect">
            <a:avLst/>
          </a:prstGeom>
          <a:noFill/>
          <a:ln>
            <a:noFill/>
          </a:ln>
        </p:spPr>
      </p:pic>
    </p:spTree>
    <p:extLst>
      <p:ext uri="{BB962C8B-B14F-4D97-AF65-F5344CB8AC3E}">
        <p14:creationId xmlns:p14="http://schemas.microsoft.com/office/powerpoint/2010/main" val="1987708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14E5-8AA9-7CFB-6BF2-96EE5CF1E56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58084BB-02C9-F43E-9550-2F83EFB688AC}"/>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Tidy Street Project</a:t>
            </a:r>
          </a:p>
        </p:txBody>
      </p:sp>
      <p:sp>
        <p:nvSpPr>
          <p:cNvPr id="24" name="Rectangle 23">
            <a:extLst>
              <a:ext uri="{FF2B5EF4-FFF2-40B4-BE49-F238E27FC236}">
                <a16:creationId xmlns:a16="http://schemas.microsoft.com/office/drawing/2014/main" id="{E83F941C-109F-FC0F-5C59-DF4B1E002D69}"/>
              </a:ext>
            </a:extLst>
          </p:cNvPr>
          <p:cNvSpPr/>
          <p:nvPr/>
        </p:nvSpPr>
        <p:spPr>
          <a:xfrm>
            <a:off x="1232799" y="1788209"/>
            <a:ext cx="9715231" cy="236218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Large-scale visualization of the street’s electricity usage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Stenciled display on the road surface using chalk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Provided real-time feedback that all could see change each day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Reduced electricity consumption by 15 percent</a:t>
            </a:r>
          </a:p>
          <a:p>
            <a:pPr algn="just">
              <a:lnSpc>
                <a:spcPct val="150000"/>
              </a:lnSpc>
            </a:pPr>
            <a:r>
              <a:rPr lang="en-US" sz="2000" dirty="0">
                <a:solidFill>
                  <a:schemeClr val="tx1">
                    <a:lumMod val="65000"/>
                    <a:lumOff val="35000"/>
                  </a:schemeClr>
                </a:solidFill>
              </a:rPr>
              <a:t>			</a:t>
            </a:r>
            <a:r>
              <a:rPr lang="en-US" dirty="0">
                <a:solidFill>
                  <a:schemeClr val="tx1">
                    <a:lumMod val="65000"/>
                    <a:lumOff val="35000"/>
                  </a:schemeClr>
                </a:solidFill>
              </a:rPr>
              <a:t>(Bird and Rogers, 2010)</a:t>
            </a:r>
          </a:p>
        </p:txBody>
      </p:sp>
      <p:sp>
        <p:nvSpPr>
          <p:cNvPr id="4" name="Slide Number Placeholder 1">
            <a:extLst>
              <a:ext uri="{FF2B5EF4-FFF2-40B4-BE49-F238E27FC236}">
                <a16:creationId xmlns:a16="http://schemas.microsoft.com/office/drawing/2014/main" id="{C0098D41-C612-ADAE-88AC-5C00F8939C5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44</a:t>
            </a:fld>
            <a:endParaRPr lang="en-MY" dirty="0"/>
          </a:p>
        </p:txBody>
      </p:sp>
      <p:pic>
        <p:nvPicPr>
          <p:cNvPr id="2" name="Picture 1" descr="Photograph of aerial view of the Tidy Street public electricity graph.&#10;">
            <a:extLst>
              <a:ext uri="{FF2B5EF4-FFF2-40B4-BE49-F238E27FC236}">
                <a16:creationId xmlns:a16="http://schemas.microsoft.com/office/drawing/2014/main" id="{DD3F1C05-DBEA-E1EB-A9AA-04639C212A62}"/>
              </a:ext>
            </a:extLst>
          </p:cNvPr>
          <p:cNvPicPr>
            <a:picLocks noChangeAspect="1"/>
          </p:cNvPicPr>
          <p:nvPr/>
        </p:nvPicPr>
        <p:blipFill>
          <a:blip r:embed="rId2"/>
          <a:stretch>
            <a:fillRect/>
          </a:stretch>
        </p:blipFill>
        <p:spPr>
          <a:xfrm>
            <a:off x="1582133" y="4250209"/>
            <a:ext cx="9016561" cy="1935373"/>
          </a:xfrm>
          <a:prstGeom prst="rect">
            <a:avLst/>
          </a:prstGeom>
        </p:spPr>
      </p:pic>
    </p:spTree>
    <p:extLst>
      <p:ext uri="{BB962C8B-B14F-4D97-AF65-F5344CB8AC3E}">
        <p14:creationId xmlns:p14="http://schemas.microsoft.com/office/powerpoint/2010/main" val="62020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AC14B-BF31-E60F-4EFE-09D356D72EE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8AAE5DF-5B06-CD47-A878-F468FC3AACC9}"/>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Phishing Scams</a:t>
            </a:r>
          </a:p>
        </p:txBody>
      </p:sp>
      <p:sp>
        <p:nvSpPr>
          <p:cNvPr id="24" name="Rectangle 23">
            <a:extLst>
              <a:ext uri="{FF2B5EF4-FFF2-40B4-BE49-F238E27FC236}">
                <a16:creationId xmlns:a16="http://schemas.microsoft.com/office/drawing/2014/main" id="{90E3999C-6885-2D88-4000-25B5A4DE56C1}"/>
              </a:ext>
            </a:extLst>
          </p:cNvPr>
          <p:cNvSpPr/>
          <p:nvPr/>
        </p:nvSpPr>
        <p:spPr>
          <a:xfrm>
            <a:off x="1232799" y="1508809"/>
            <a:ext cx="9715231"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Web used to deceive people into parting with personal details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PayPal, eBay, and “you won the lottery” emails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Allows Internet fraudsters to access their bank accounts and draw money from them</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vulnerable people fall for it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art of deception is centuries old but internet allows ever more ingenious ways to trick people</a:t>
            </a:r>
          </a:p>
        </p:txBody>
      </p:sp>
      <p:sp>
        <p:nvSpPr>
          <p:cNvPr id="4" name="Slide Number Placeholder 1">
            <a:extLst>
              <a:ext uri="{FF2B5EF4-FFF2-40B4-BE49-F238E27FC236}">
                <a16:creationId xmlns:a16="http://schemas.microsoft.com/office/drawing/2014/main" id="{B8A38F9F-458D-DC8A-7E80-975049EB1BE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45</a:t>
            </a:fld>
            <a:endParaRPr lang="en-MY" dirty="0"/>
          </a:p>
        </p:txBody>
      </p:sp>
    </p:spTree>
    <p:extLst>
      <p:ext uri="{BB962C8B-B14F-4D97-AF65-F5344CB8AC3E}">
        <p14:creationId xmlns:p14="http://schemas.microsoft.com/office/powerpoint/2010/main" val="907147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4817-9765-1805-D092-C23E8E804C5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3D336A-B2AE-BCF1-36DF-A72BA32EA4EA}"/>
              </a:ext>
            </a:extLst>
          </p:cNvPr>
          <p:cNvSpPr txBox="1"/>
          <p:nvPr/>
        </p:nvSpPr>
        <p:spPr>
          <a:xfrm>
            <a:off x="7186692" y="2651541"/>
            <a:ext cx="4473418" cy="523220"/>
          </a:xfrm>
          <a:prstGeom prst="rect">
            <a:avLst/>
          </a:prstGeom>
          <a:noFill/>
        </p:spPr>
        <p:txBody>
          <a:bodyPr wrap="square" rtlCol="0">
            <a:spAutoFit/>
          </a:bodyPr>
          <a:lstStyle/>
          <a:p>
            <a:pPr algn="ctr"/>
            <a:r>
              <a:rPr lang="en-US" sz="2800" b="1" kern="0" dirty="0">
                <a:solidFill>
                  <a:schemeClr val="tx1">
                    <a:lumMod val="85000"/>
                    <a:lumOff val="15000"/>
                  </a:schemeClr>
                </a:solidFill>
                <a:latin typeface="+mj-lt"/>
              </a:rPr>
              <a:t>ANTHROPOMORPHISM</a:t>
            </a:r>
            <a:endParaRPr lang="en-US" sz="2800" b="1" kern="0" dirty="0">
              <a:solidFill>
                <a:srgbClr val="C04C4C"/>
              </a:solidFill>
              <a:latin typeface="+mj-lt"/>
            </a:endParaRPr>
          </a:p>
        </p:txBody>
      </p:sp>
      <p:sp>
        <p:nvSpPr>
          <p:cNvPr id="2" name="Slide Number Placeholder 1">
            <a:extLst>
              <a:ext uri="{FF2B5EF4-FFF2-40B4-BE49-F238E27FC236}">
                <a16:creationId xmlns:a16="http://schemas.microsoft.com/office/drawing/2014/main" id="{910FAD5B-4460-D756-9AFC-F000D3C1CC2F}"/>
              </a:ext>
            </a:extLst>
          </p:cNvPr>
          <p:cNvSpPr>
            <a:spLocks noGrp="1"/>
          </p:cNvSpPr>
          <p:nvPr>
            <p:ph type="sldNum" sz="quarter" idx="11"/>
          </p:nvPr>
        </p:nvSpPr>
        <p:spPr/>
        <p:txBody>
          <a:bodyPr/>
          <a:lstStyle/>
          <a:p>
            <a:fld id="{7737D3DD-0AB3-4F16-99FA-6262B2B4036D}" type="slidenum">
              <a:rPr lang="en-MY" smtClean="0"/>
              <a:t>46</a:t>
            </a:fld>
            <a:endParaRPr lang="en-MY"/>
          </a:p>
        </p:txBody>
      </p:sp>
    </p:spTree>
    <p:extLst>
      <p:ext uri="{BB962C8B-B14F-4D97-AF65-F5344CB8AC3E}">
        <p14:creationId xmlns:p14="http://schemas.microsoft.com/office/powerpoint/2010/main" val="3446935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CB808-F300-AC51-66C4-DB667DF9299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BB4A75C-69A6-040D-F906-B88B72D57772}"/>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Anthropomorphism</a:t>
            </a:r>
          </a:p>
        </p:txBody>
      </p:sp>
      <p:sp>
        <p:nvSpPr>
          <p:cNvPr id="24" name="Rectangle 23">
            <a:extLst>
              <a:ext uri="{FF2B5EF4-FFF2-40B4-BE49-F238E27FC236}">
                <a16:creationId xmlns:a16="http://schemas.microsoft.com/office/drawing/2014/main" id="{94E2CEED-9AC4-4038-8EBE-DF006D9DC858}"/>
              </a:ext>
            </a:extLst>
          </p:cNvPr>
          <p:cNvSpPr/>
          <p:nvPr/>
        </p:nvSpPr>
        <p:spPr>
          <a:xfrm>
            <a:off x="1232799" y="1761915"/>
            <a:ext cx="9715231"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Attributing human-like qualities to inanimate objects (for instance cars or computers)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Well known phenomenon in advertising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Dancing butter, drinks, and breakfast cereals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Much exploited in human-computer interaction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Make user experience enjoyable and motivating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Make people feel at ease by reducing anxiety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Furnishing technologies with personalities can make them enjoyable to interact with</a:t>
            </a:r>
          </a:p>
        </p:txBody>
      </p:sp>
      <p:sp>
        <p:nvSpPr>
          <p:cNvPr id="4" name="Slide Number Placeholder 1">
            <a:extLst>
              <a:ext uri="{FF2B5EF4-FFF2-40B4-BE49-F238E27FC236}">
                <a16:creationId xmlns:a16="http://schemas.microsoft.com/office/drawing/2014/main" id="{04284425-9F7F-A620-8ED0-EDD9799B7E9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47</a:t>
            </a:fld>
            <a:endParaRPr lang="en-MY" dirty="0"/>
          </a:p>
        </p:txBody>
      </p:sp>
    </p:spTree>
    <p:extLst>
      <p:ext uri="{BB962C8B-B14F-4D97-AF65-F5344CB8AC3E}">
        <p14:creationId xmlns:p14="http://schemas.microsoft.com/office/powerpoint/2010/main" val="2941907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A3293-9D6D-EB6A-D9A1-C4F800B6658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35009B2-7AC5-E9C6-9806-9E3670478116}"/>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Which message do you prefer?</a:t>
            </a:r>
          </a:p>
        </p:txBody>
      </p:sp>
      <p:sp>
        <p:nvSpPr>
          <p:cNvPr id="24" name="Rectangle 23">
            <a:extLst>
              <a:ext uri="{FF2B5EF4-FFF2-40B4-BE49-F238E27FC236}">
                <a16:creationId xmlns:a16="http://schemas.microsoft.com/office/drawing/2014/main" id="{E2C3F7BA-DC56-3317-4272-02E085343979}"/>
              </a:ext>
            </a:extLst>
          </p:cNvPr>
          <p:cNvSpPr/>
          <p:nvPr/>
        </p:nvSpPr>
        <p:spPr>
          <a:xfrm>
            <a:off x="1232799" y="1761915"/>
            <a:ext cx="9715231" cy="3285515"/>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As a welcome message: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“Hello Chris! Nice to see you again. Welcome back. Now what were we doing last time? Oh yes, Exercise 5. Let’s start again.”</a:t>
            </a:r>
          </a:p>
          <a:p>
            <a:pPr marL="342900" indent="-342900" algn="just">
              <a:lnSpc>
                <a:spcPct val="150000"/>
              </a:lnSpc>
              <a:buFont typeface="Arial" panose="020B0604020202020204" pitchFamily="34" charset="0"/>
              <a:buChar char="•"/>
            </a:pPr>
            <a:endParaRPr lang="en-US" sz="2000" i="1"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i="1" dirty="0">
                <a:solidFill>
                  <a:schemeClr val="tx1">
                    <a:lumMod val="65000"/>
                    <a:lumOff val="35000"/>
                  </a:schemeClr>
                </a:solidFill>
              </a:rPr>
              <a:t>“User 24, commence Exercise 5.”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5760098-EF83-B1FD-99E5-2A67C16F6BC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48</a:t>
            </a:fld>
            <a:endParaRPr lang="en-MY" dirty="0"/>
          </a:p>
        </p:txBody>
      </p:sp>
    </p:spTree>
    <p:extLst>
      <p:ext uri="{BB962C8B-B14F-4D97-AF65-F5344CB8AC3E}">
        <p14:creationId xmlns:p14="http://schemas.microsoft.com/office/powerpoint/2010/main" val="311175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1332-ECC2-7B85-10AB-F20DEE9D9B1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AB6CE32-43C9-9102-D271-4E6386CEE189}"/>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Which do you prefer?</a:t>
            </a:r>
          </a:p>
        </p:txBody>
      </p:sp>
      <p:sp>
        <p:nvSpPr>
          <p:cNvPr id="24" name="Rectangle 23">
            <a:extLst>
              <a:ext uri="{FF2B5EF4-FFF2-40B4-BE49-F238E27FC236}">
                <a16:creationId xmlns:a16="http://schemas.microsoft.com/office/drawing/2014/main" id="{D51683EE-4D60-797B-DECA-3804BCA8F3E2}"/>
              </a:ext>
            </a:extLst>
          </p:cNvPr>
          <p:cNvSpPr/>
          <p:nvPr/>
        </p:nvSpPr>
        <p:spPr>
          <a:xfrm>
            <a:off x="1232799" y="1761915"/>
            <a:ext cx="9715231" cy="3747180"/>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Feedback when user gets something wrong:</a:t>
            </a:r>
          </a:p>
          <a:p>
            <a:pPr algn="just">
              <a:lnSpc>
                <a:spcPct val="150000"/>
              </a:lnSpc>
            </a:pPr>
            <a:endParaRPr lang="en-US" sz="2000" dirty="0">
              <a:solidFill>
                <a:schemeClr val="tx1">
                  <a:lumMod val="65000"/>
                  <a:lumOff val="35000"/>
                </a:schemeClr>
              </a:solidFill>
            </a:endParaRPr>
          </a:p>
          <a:p>
            <a:pPr marL="457200" indent="-457200" algn="just">
              <a:lnSpc>
                <a:spcPct val="150000"/>
              </a:lnSpc>
              <a:buFont typeface="+mj-lt"/>
              <a:buAutoNum type="arabicPeriod"/>
            </a:pPr>
            <a:r>
              <a:rPr lang="en-US" sz="2000" i="1" dirty="0">
                <a:solidFill>
                  <a:schemeClr val="tx1">
                    <a:lumMod val="65000"/>
                    <a:lumOff val="35000"/>
                  </a:schemeClr>
                </a:solidFill>
              </a:rPr>
              <a:t>“Now Chris, that’s not right. You can do better than that. Try again.”</a:t>
            </a:r>
          </a:p>
          <a:p>
            <a:pPr marL="457200" indent="-457200" algn="just">
              <a:lnSpc>
                <a:spcPct val="150000"/>
              </a:lnSpc>
              <a:buFont typeface="+mj-lt"/>
              <a:buAutoNum type="arabicPeriod"/>
            </a:pPr>
            <a:endParaRPr lang="en-US" sz="2000" i="1" dirty="0">
              <a:solidFill>
                <a:schemeClr val="tx1">
                  <a:lumMod val="65000"/>
                  <a:lumOff val="35000"/>
                </a:schemeClr>
              </a:solidFill>
            </a:endParaRPr>
          </a:p>
          <a:p>
            <a:pPr marL="457200" indent="-457200" algn="just">
              <a:lnSpc>
                <a:spcPct val="150000"/>
              </a:lnSpc>
              <a:buFont typeface="+mj-lt"/>
              <a:buAutoNum type="arabicPeriod"/>
            </a:pPr>
            <a:r>
              <a:rPr lang="en-US" sz="2000" i="1" dirty="0">
                <a:solidFill>
                  <a:schemeClr val="tx1">
                    <a:lumMod val="65000"/>
                    <a:lumOff val="35000"/>
                  </a:schemeClr>
                </a:solidFill>
              </a:rPr>
              <a:t>“Incorrect. Try again.”</a:t>
            </a:r>
          </a:p>
          <a:p>
            <a:pPr algn="just">
              <a:lnSpc>
                <a:spcPct val="150000"/>
              </a:lnSpc>
            </a:pPr>
            <a:endParaRPr lang="en-US" sz="2000" dirty="0">
              <a:solidFill>
                <a:schemeClr val="tx1">
                  <a:lumMod val="65000"/>
                  <a:lumOff val="35000"/>
                </a:schemeClr>
              </a:solidFill>
            </a:endParaRPr>
          </a:p>
          <a:p>
            <a:pPr algn="just">
              <a:lnSpc>
                <a:spcPct val="150000"/>
              </a:lnSpc>
            </a:pPr>
            <a:r>
              <a:rPr lang="en-US" sz="2000" dirty="0">
                <a:solidFill>
                  <a:schemeClr val="tx1">
                    <a:lumMod val="65000"/>
                    <a:lumOff val="35000"/>
                  </a:schemeClr>
                </a:solidFill>
              </a:rPr>
              <a:t>Is there a difference as to what you prefer depending on type of message? Why?</a:t>
            </a:r>
          </a:p>
        </p:txBody>
      </p:sp>
      <p:sp>
        <p:nvSpPr>
          <p:cNvPr id="4" name="Slide Number Placeholder 1">
            <a:extLst>
              <a:ext uri="{FF2B5EF4-FFF2-40B4-BE49-F238E27FC236}">
                <a16:creationId xmlns:a16="http://schemas.microsoft.com/office/drawing/2014/main" id="{E266B405-7601-11C0-EB8D-673F7535C32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49</a:t>
            </a:fld>
            <a:endParaRPr lang="en-MY" dirty="0"/>
          </a:p>
        </p:txBody>
      </p:sp>
    </p:spTree>
    <p:extLst>
      <p:ext uri="{BB962C8B-B14F-4D97-AF65-F5344CB8AC3E}">
        <p14:creationId xmlns:p14="http://schemas.microsoft.com/office/powerpoint/2010/main" val="327158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752E0-DAC9-A0D7-9194-1D2BDCAE7A9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650746B-72BA-8091-DF4E-2AA812534E53}"/>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Emotional Interaction</a:t>
            </a:r>
          </a:p>
        </p:txBody>
      </p:sp>
      <p:sp>
        <p:nvSpPr>
          <p:cNvPr id="24" name="Rectangle 23">
            <a:extLst>
              <a:ext uri="{FF2B5EF4-FFF2-40B4-BE49-F238E27FC236}">
                <a16:creationId xmlns:a16="http://schemas.microsoft.com/office/drawing/2014/main" id="{12AB8D59-A992-5CFE-5162-56B17342C219}"/>
              </a:ext>
            </a:extLst>
          </p:cNvPr>
          <p:cNvSpPr/>
          <p:nvPr/>
        </p:nvSpPr>
        <p:spPr>
          <a:xfrm>
            <a:off x="1035386" y="180038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makes us happy, sad, annoyed, anxious, frustrated, motivated, delirious, and so on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Translating this into different aspects of the user experience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Why people become emotionally attached to certain products (for instance, virtual pets)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social robots help reduce loneliness and improve well-being?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to change human </a:t>
            </a:r>
            <a:r>
              <a:rPr lang="en-US" sz="2000" dirty="0" err="1">
                <a:solidFill>
                  <a:schemeClr val="tx1">
                    <a:lumMod val="65000"/>
                    <a:lumOff val="35000"/>
                  </a:schemeClr>
                </a:solidFill>
              </a:rPr>
              <a:t>behaviour</a:t>
            </a:r>
            <a:r>
              <a:rPr lang="en-US" sz="2000" dirty="0">
                <a:solidFill>
                  <a:schemeClr val="tx1">
                    <a:lumMod val="65000"/>
                    <a:lumOff val="35000"/>
                  </a:schemeClr>
                </a:solidFill>
              </a:rPr>
              <a:t> through the use of emotive feedback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08304ACD-19C4-B4DA-3848-619362DD09D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spTree>
    <p:extLst>
      <p:ext uri="{BB962C8B-B14F-4D97-AF65-F5344CB8AC3E}">
        <p14:creationId xmlns:p14="http://schemas.microsoft.com/office/powerpoint/2010/main" val="1650550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FD40-02F2-B04C-7FB2-D1EA5A22E8D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CB02529-2957-6212-5FA6-9BCAAF051FBE}"/>
              </a:ext>
            </a:extLst>
          </p:cNvPr>
          <p:cNvSpPr txBox="1"/>
          <p:nvPr/>
        </p:nvSpPr>
        <p:spPr>
          <a:xfrm>
            <a:off x="890213" y="530212"/>
            <a:ext cx="1040040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Microsoft’s </a:t>
            </a:r>
            <a:r>
              <a:rPr lang="en-US" sz="4400" dirty="0" err="1">
                <a:solidFill>
                  <a:schemeClr val="tx1">
                    <a:lumMod val="75000"/>
                    <a:lumOff val="25000"/>
                  </a:schemeClr>
                </a:solidFill>
                <a:latin typeface="+mj-lt"/>
              </a:rPr>
              <a:t>Clippy</a:t>
            </a:r>
            <a:r>
              <a:rPr lang="en-US" sz="4400" dirty="0">
                <a:solidFill>
                  <a:schemeClr val="tx1">
                    <a:lumMod val="75000"/>
                    <a:lumOff val="25000"/>
                  </a:schemeClr>
                </a:solidFill>
                <a:latin typeface="+mj-lt"/>
              </a:rPr>
              <a:t> and IKEA’s Anna</a:t>
            </a:r>
          </a:p>
        </p:txBody>
      </p:sp>
      <p:sp>
        <p:nvSpPr>
          <p:cNvPr id="24" name="Rectangle 23">
            <a:extLst>
              <a:ext uri="{FF2B5EF4-FFF2-40B4-BE49-F238E27FC236}">
                <a16:creationId xmlns:a16="http://schemas.microsoft.com/office/drawing/2014/main" id="{86A3FD6D-0744-CC7F-ABA9-A01570B61BC5}"/>
              </a:ext>
            </a:extLst>
          </p:cNvPr>
          <p:cNvSpPr/>
          <p:nvPr/>
        </p:nvSpPr>
        <p:spPr>
          <a:xfrm>
            <a:off x="1232799" y="1761915"/>
            <a:ext cx="5828401"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err="1">
                <a:solidFill>
                  <a:schemeClr val="tx1">
                    <a:lumMod val="65000"/>
                    <a:lumOff val="35000"/>
                  </a:schemeClr>
                </a:solidFill>
              </a:rPr>
              <a:t>Clippy</a:t>
            </a:r>
            <a:r>
              <a:rPr lang="en-US" sz="2000" dirty="0">
                <a:solidFill>
                  <a:schemeClr val="tx1">
                    <a:lumMod val="65000"/>
                    <a:lumOff val="35000"/>
                  </a:schemeClr>
                </a:solidFill>
              </a:rPr>
              <a:t> was meant to be a helpful desktop agent</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But was disliked</a:t>
            </a:r>
            <a:br>
              <a:rPr lang="en-US" sz="2000" dirty="0">
                <a:solidFill>
                  <a:schemeClr val="tx1">
                    <a:lumMod val="65000"/>
                    <a:lumOff val="35000"/>
                  </a:schemeClr>
                </a:solidFill>
              </a:rPr>
            </a:br>
            <a:r>
              <a:rPr lang="en-US" sz="2000" dirty="0">
                <a:solidFill>
                  <a:schemeClr val="tx1">
                    <a:lumMod val="65000"/>
                    <a:lumOff val="35000"/>
                  </a:schemeClr>
                </a:solidFill>
              </a:rPr>
              <a:t>by so many</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annoying, distracting,</a:t>
            </a:r>
            <a:br>
              <a:rPr lang="en-US" sz="2000" dirty="0">
                <a:solidFill>
                  <a:schemeClr val="tx1">
                    <a:lumMod val="65000"/>
                    <a:lumOff val="35000"/>
                  </a:schemeClr>
                </a:solidFill>
              </a:rPr>
            </a:br>
            <a:r>
              <a:rPr lang="en-US" sz="2000" dirty="0">
                <a:solidFill>
                  <a:schemeClr val="tx1">
                    <a:lumMod val="65000"/>
                    <a:lumOff val="35000"/>
                  </a:schemeClr>
                </a:solidFill>
              </a:rPr>
              <a:t>patronizing</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Anna appeared as a virtual agent</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Blinked, moved her lips and head to suggest facial expressions </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627A370-0BB5-BE84-AEA2-E742CA7AB6F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50</a:t>
            </a:fld>
            <a:endParaRPr lang="en-MY" dirty="0"/>
          </a:p>
        </p:txBody>
      </p:sp>
      <p:pic>
        <p:nvPicPr>
          <p:cNvPr id="2" name="Picture 1" descr="An illustration of (a) Microsoft's Clippy and (b) IKEA's Anna.&#10;">
            <a:extLst>
              <a:ext uri="{FF2B5EF4-FFF2-40B4-BE49-F238E27FC236}">
                <a16:creationId xmlns:a16="http://schemas.microsoft.com/office/drawing/2014/main" id="{C4C3E6D9-959A-19C3-F00C-1457BCBE4FFA}"/>
              </a:ext>
            </a:extLst>
          </p:cNvPr>
          <p:cNvPicPr>
            <a:picLocks noChangeAspect="1"/>
          </p:cNvPicPr>
          <p:nvPr/>
        </p:nvPicPr>
        <p:blipFill>
          <a:blip r:embed="rId2"/>
          <a:stretch>
            <a:fillRect/>
          </a:stretch>
        </p:blipFill>
        <p:spPr>
          <a:xfrm>
            <a:off x="7462016" y="1550395"/>
            <a:ext cx="3139132" cy="4682683"/>
          </a:xfrm>
          <a:prstGeom prst="rect">
            <a:avLst/>
          </a:prstGeom>
        </p:spPr>
      </p:pic>
    </p:spTree>
    <p:extLst>
      <p:ext uri="{BB962C8B-B14F-4D97-AF65-F5344CB8AC3E}">
        <p14:creationId xmlns:p14="http://schemas.microsoft.com/office/powerpoint/2010/main" val="321829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EF1D0-A74E-5652-4C8A-399640256FE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47EC636-43AB-EF42-912B-51C80A8B30E5}"/>
              </a:ext>
            </a:extLst>
          </p:cNvPr>
          <p:cNvSpPr txBox="1"/>
          <p:nvPr/>
        </p:nvSpPr>
        <p:spPr>
          <a:xfrm>
            <a:off x="1232799" y="530212"/>
            <a:ext cx="971523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Error Messages</a:t>
            </a:r>
          </a:p>
        </p:txBody>
      </p:sp>
      <p:sp>
        <p:nvSpPr>
          <p:cNvPr id="24" name="Rectangle 23">
            <a:extLst>
              <a:ext uri="{FF2B5EF4-FFF2-40B4-BE49-F238E27FC236}">
                <a16:creationId xmlns:a16="http://schemas.microsoft.com/office/drawing/2014/main" id="{9B96B69C-9FC1-D156-92CD-C561D4A49CC6}"/>
              </a:ext>
            </a:extLst>
          </p:cNvPr>
          <p:cNvSpPr/>
          <p:nvPr/>
        </p:nvSpPr>
        <p:spPr>
          <a:xfrm>
            <a:off x="1232799" y="1264161"/>
            <a:ext cx="9715231" cy="5132174"/>
          </a:xfrm>
          <a:prstGeom prst="rect">
            <a:avLst/>
          </a:prstGeom>
        </p:spPr>
        <p:txBody>
          <a:bodyPr wrap="square">
            <a:spAutoFit/>
          </a:bodyPr>
          <a:lstStyle/>
          <a:p>
            <a:pPr algn="ctr">
              <a:lnSpc>
                <a:spcPct val="150000"/>
              </a:lnSpc>
            </a:pPr>
            <a:r>
              <a:rPr lang="en-US" sz="2000" dirty="0">
                <a:solidFill>
                  <a:schemeClr val="tx1">
                    <a:lumMod val="65000"/>
                    <a:lumOff val="35000"/>
                  </a:schemeClr>
                </a:solidFill>
              </a:rPr>
              <a:t>“The application Word Wonder has unexpectedly quit due to a type 2 error.”</a:t>
            </a:r>
          </a:p>
          <a:p>
            <a:pPr algn="ctr">
              <a:lnSpc>
                <a:spcPct val="150000"/>
              </a:lnSpc>
            </a:pPr>
            <a:r>
              <a:rPr lang="en-US" sz="2000" dirty="0">
                <a:solidFill>
                  <a:schemeClr val="tx1">
                    <a:lumMod val="65000"/>
                    <a:lumOff val="35000"/>
                  </a:schemeClr>
                </a:solidFill>
              </a:rPr>
              <a:t>Why not instead?</a:t>
            </a:r>
          </a:p>
          <a:p>
            <a:pPr algn="ctr">
              <a:lnSpc>
                <a:spcPct val="150000"/>
              </a:lnSpc>
            </a:pPr>
            <a:r>
              <a:rPr lang="en-US" sz="2000" i="1" dirty="0">
                <a:solidFill>
                  <a:schemeClr val="tx1">
                    <a:lumMod val="65000"/>
                    <a:lumOff val="35000"/>
                  </a:schemeClr>
                </a:solidFill>
              </a:rPr>
              <a:t>“The application has expectedly quit due to poor coding in the operating system”</a:t>
            </a:r>
            <a:endParaRPr lang="en-US" sz="2000" dirty="0">
              <a:solidFill>
                <a:schemeClr val="tx1">
                  <a:lumMod val="65000"/>
                  <a:lumOff val="35000"/>
                </a:schemeClr>
              </a:solidFill>
            </a:endParaRPr>
          </a:p>
          <a:p>
            <a:pPr algn="just">
              <a:lnSpc>
                <a:spcPct val="150000"/>
              </a:lnSpc>
            </a:pPr>
            <a:r>
              <a:rPr lang="en-US" sz="2000" dirty="0" err="1">
                <a:solidFill>
                  <a:schemeClr val="tx1">
                    <a:lumMod val="65000"/>
                    <a:lumOff val="35000"/>
                  </a:schemeClr>
                </a:solidFill>
              </a:rPr>
              <a:t>Shneiderman’s</a:t>
            </a:r>
            <a:r>
              <a:rPr lang="en-US" sz="2000" dirty="0">
                <a:solidFill>
                  <a:schemeClr val="tx1">
                    <a:lumMod val="65000"/>
                    <a:lumOff val="35000"/>
                  </a:schemeClr>
                </a:solidFill>
              </a:rPr>
              <a:t> classic guidelines for error messages include: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Avoid using terms like FATAL, INVALID, or BAD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Audio warnings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Avoid UPPERCASE and long code numbers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Messages should be precise rather than vague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 context-sensitive help</a:t>
            </a:r>
          </a:p>
        </p:txBody>
      </p:sp>
      <p:sp>
        <p:nvSpPr>
          <p:cNvPr id="4" name="Slide Number Placeholder 1">
            <a:extLst>
              <a:ext uri="{FF2B5EF4-FFF2-40B4-BE49-F238E27FC236}">
                <a16:creationId xmlns:a16="http://schemas.microsoft.com/office/drawing/2014/main" id="{CF1AB788-5F49-8335-A2B6-40BA072A2EF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51</a:t>
            </a:fld>
            <a:endParaRPr lang="en-MY" dirty="0"/>
          </a:p>
        </p:txBody>
      </p:sp>
    </p:spTree>
    <p:extLst>
      <p:ext uri="{BB962C8B-B14F-4D97-AF65-F5344CB8AC3E}">
        <p14:creationId xmlns:p14="http://schemas.microsoft.com/office/powerpoint/2010/main" val="2818304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CA4E2-EBFE-B6EF-94DF-2E00C3F3F68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FFF0725-5AFA-542A-D821-A53EB9FB8D84}"/>
              </a:ext>
            </a:extLst>
          </p:cNvPr>
          <p:cNvSpPr txBox="1"/>
          <p:nvPr/>
        </p:nvSpPr>
        <p:spPr>
          <a:xfrm>
            <a:off x="1232799" y="530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funny image incorporated into a 404 error message</a:t>
            </a:r>
          </a:p>
        </p:txBody>
      </p:sp>
      <p:sp>
        <p:nvSpPr>
          <p:cNvPr id="4" name="Slide Number Placeholder 1">
            <a:extLst>
              <a:ext uri="{FF2B5EF4-FFF2-40B4-BE49-F238E27FC236}">
                <a16:creationId xmlns:a16="http://schemas.microsoft.com/office/drawing/2014/main" id="{4720D149-B6EE-6AB3-6E66-64A14121492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52</a:t>
            </a:fld>
            <a:endParaRPr lang="en-MY" dirty="0"/>
          </a:p>
        </p:txBody>
      </p:sp>
      <p:pic>
        <p:nvPicPr>
          <p:cNvPr id="3" name="Picture 2" descr="Photograph of an alternative 404 error message.&#10;">
            <a:extLst>
              <a:ext uri="{FF2B5EF4-FFF2-40B4-BE49-F238E27FC236}">
                <a16:creationId xmlns:a16="http://schemas.microsoft.com/office/drawing/2014/main" id="{26387D5B-0338-2858-58B8-5C09494B5B4D}"/>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638807" y="2204243"/>
            <a:ext cx="6914386" cy="3885885"/>
          </a:xfrm>
          <a:prstGeom prst="rect">
            <a:avLst/>
          </a:prstGeom>
        </p:spPr>
      </p:pic>
    </p:spTree>
    <p:extLst>
      <p:ext uri="{BB962C8B-B14F-4D97-AF65-F5344CB8AC3E}">
        <p14:creationId xmlns:p14="http://schemas.microsoft.com/office/powerpoint/2010/main" val="37553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FE5A3-EE62-4194-820E-89C45EE50ED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C91E09F-27E7-EF18-341A-C11C403F3754}"/>
              </a:ext>
            </a:extLst>
          </p:cNvPr>
          <p:cNvSpPr txBox="1"/>
          <p:nvPr/>
        </p:nvSpPr>
        <p:spPr>
          <a:xfrm>
            <a:off x="1232799" y="530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Evidence to Support Anthropomorphism</a:t>
            </a:r>
          </a:p>
        </p:txBody>
      </p:sp>
      <p:sp>
        <p:nvSpPr>
          <p:cNvPr id="24" name="Rectangle 23">
            <a:extLst>
              <a:ext uri="{FF2B5EF4-FFF2-40B4-BE49-F238E27FC236}">
                <a16:creationId xmlns:a16="http://schemas.microsoft.com/office/drawing/2014/main" id="{1EA05E7A-6B9D-471B-7BD0-CB0A68827EA8}"/>
              </a:ext>
            </a:extLst>
          </p:cNvPr>
          <p:cNvSpPr/>
          <p:nvPr/>
        </p:nvSpPr>
        <p:spPr>
          <a:xfrm>
            <a:off x="1232799" y="1976762"/>
            <a:ext cx="9715231"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Reeves and Naas (1996) found that computers that flatter and praise users in educational software programs result in:</a:t>
            </a:r>
          </a:p>
          <a:p>
            <a:pPr algn="just">
              <a:lnSpc>
                <a:spcPct val="150000"/>
              </a:lnSpc>
            </a:pPr>
            <a:r>
              <a:rPr lang="en-US" sz="2000" dirty="0">
                <a:solidFill>
                  <a:schemeClr val="tx1">
                    <a:lumMod val="65000"/>
                    <a:lumOff val="35000"/>
                  </a:schemeClr>
                </a:solidFill>
              </a:rPr>
              <a:t>	Positive impact on users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algn="just">
              <a:lnSpc>
                <a:spcPct val="150000"/>
              </a:lnSpc>
            </a:pPr>
            <a:r>
              <a:rPr lang="en-US" sz="2000" i="1" dirty="0">
                <a:solidFill>
                  <a:schemeClr val="tx1">
                    <a:lumMod val="65000"/>
                    <a:lumOff val="35000"/>
                  </a:schemeClr>
                </a:solidFill>
              </a:rPr>
              <a:t>“Your question makes an important and useful distinction. Great job!”</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Students were more willing to continue with exercises with this kind of feedback</a:t>
            </a:r>
          </a:p>
        </p:txBody>
      </p:sp>
      <p:sp>
        <p:nvSpPr>
          <p:cNvPr id="4" name="Slide Number Placeholder 1">
            <a:extLst>
              <a:ext uri="{FF2B5EF4-FFF2-40B4-BE49-F238E27FC236}">
                <a16:creationId xmlns:a16="http://schemas.microsoft.com/office/drawing/2014/main" id="{66D27167-92B9-34AB-4E3B-54683A416A6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53</a:t>
            </a:fld>
            <a:endParaRPr lang="en-MY" dirty="0"/>
          </a:p>
        </p:txBody>
      </p:sp>
      <p:sp>
        <p:nvSpPr>
          <p:cNvPr id="2" name="Right Arrow 1">
            <a:extLst>
              <a:ext uri="{FF2B5EF4-FFF2-40B4-BE49-F238E27FC236}">
                <a16:creationId xmlns:a16="http://schemas.microsoft.com/office/drawing/2014/main" id="{9F24E50E-D084-3533-DF14-4E4FAC581327}"/>
              </a:ext>
              <a:ext uri="{C183D7F6-B498-43B3-948B-1728B52AA6E4}">
                <adec:decorative xmlns:adec="http://schemas.microsoft.com/office/drawing/2017/decorative" val="1"/>
              </a:ext>
            </a:extLst>
          </p:cNvPr>
          <p:cNvSpPr/>
          <p:nvPr/>
        </p:nvSpPr>
        <p:spPr>
          <a:xfrm>
            <a:off x="1674416" y="3041008"/>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335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36D20-7091-B229-C73F-3AE8AB36796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C9DB49D-331F-B297-303E-4B5B8751C6D1}"/>
              </a:ext>
            </a:extLst>
          </p:cNvPr>
          <p:cNvSpPr txBox="1"/>
          <p:nvPr/>
        </p:nvSpPr>
        <p:spPr>
          <a:xfrm>
            <a:off x="1232799" y="530212"/>
            <a:ext cx="9715231"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Dilemma: Should computers say they’re sorry?</a:t>
            </a:r>
          </a:p>
        </p:txBody>
      </p:sp>
      <p:sp>
        <p:nvSpPr>
          <p:cNvPr id="24" name="Rectangle 23">
            <a:extLst>
              <a:ext uri="{FF2B5EF4-FFF2-40B4-BE49-F238E27FC236}">
                <a16:creationId xmlns:a16="http://schemas.microsoft.com/office/drawing/2014/main" id="{8CB2761E-BC10-8481-301C-DC87151F0FA2}"/>
              </a:ext>
            </a:extLst>
          </p:cNvPr>
          <p:cNvSpPr/>
          <p:nvPr/>
        </p:nvSpPr>
        <p:spPr>
          <a:xfrm>
            <a:off x="1232799" y="1976762"/>
            <a:ext cx="9715231"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Reeves and Naas (1996) argue that computers should be made to apologize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Should emulate human etiquette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Would users be as forgiving of computers saying they’re sorry as people are of each other when saying they’re sorry?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sincere would they think the computer was being? For example, after a system crash:</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“I’m really sorry I crashed. I’ll try not to do it again”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else should computers communicate with users?</a:t>
            </a:r>
          </a:p>
        </p:txBody>
      </p:sp>
      <p:sp>
        <p:nvSpPr>
          <p:cNvPr id="4" name="Slide Number Placeholder 1">
            <a:extLst>
              <a:ext uri="{FF2B5EF4-FFF2-40B4-BE49-F238E27FC236}">
                <a16:creationId xmlns:a16="http://schemas.microsoft.com/office/drawing/2014/main" id="{93A09BF0-4205-25E4-850A-09280988033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54</a:t>
            </a:fld>
            <a:endParaRPr lang="en-MY" dirty="0"/>
          </a:p>
        </p:txBody>
      </p:sp>
    </p:spTree>
    <p:extLst>
      <p:ext uri="{BB962C8B-B14F-4D97-AF65-F5344CB8AC3E}">
        <p14:creationId xmlns:p14="http://schemas.microsoft.com/office/powerpoint/2010/main" val="1612868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5A2B-8490-80E9-E412-920E41E5905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22D946A-EE2D-4452-49A4-5E5FB64A7DA3}"/>
              </a:ext>
            </a:extLst>
          </p:cNvPr>
          <p:cNvSpPr txBox="1"/>
          <p:nvPr/>
        </p:nvSpPr>
        <p:spPr>
          <a:xfrm>
            <a:off x="502099" y="282797"/>
            <a:ext cx="1117663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Should robots be plastic-pet like, cuddly-pet like or plastic-human like?</a:t>
            </a:r>
          </a:p>
        </p:txBody>
      </p:sp>
      <p:sp>
        <p:nvSpPr>
          <p:cNvPr id="4" name="Slide Number Placeholder 1">
            <a:extLst>
              <a:ext uri="{FF2B5EF4-FFF2-40B4-BE49-F238E27FC236}">
                <a16:creationId xmlns:a16="http://schemas.microsoft.com/office/drawing/2014/main" id="{371BDDED-2938-151D-6344-BC4492F26C1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55</a:t>
            </a:fld>
            <a:endParaRPr lang="en-MY" dirty="0"/>
          </a:p>
        </p:txBody>
      </p:sp>
      <p:pic>
        <p:nvPicPr>
          <p:cNvPr id="2" name="Picture 1" descr="Photographs of robot pets: (a) Aibo and (b) The Haptic Creature.&#10;">
            <a:extLst>
              <a:ext uri="{FF2B5EF4-FFF2-40B4-BE49-F238E27FC236}">
                <a16:creationId xmlns:a16="http://schemas.microsoft.com/office/drawing/2014/main" id="{F174628A-7A29-9010-69D4-5A615EFE4816}"/>
              </a:ext>
            </a:extLst>
          </p:cNvPr>
          <p:cNvPicPr>
            <a:picLocks noChangeAspect="1"/>
          </p:cNvPicPr>
          <p:nvPr/>
        </p:nvPicPr>
        <p:blipFill>
          <a:blip r:embed="rId2"/>
          <a:stretch>
            <a:fillRect/>
          </a:stretch>
        </p:blipFill>
        <p:spPr>
          <a:xfrm>
            <a:off x="1454806" y="2551504"/>
            <a:ext cx="6007210" cy="2675480"/>
          </a:xfrm>
          <a:prstGeom prst="rect">
            <a:avLst/>
          </a:prstGeom>
        </p:spPr>
      </p:pic>
      <p:sp>
        <p:nvSpPr>
          <p:cNvPr id="3" name="TextBox 2">
            <a:extLst>
              <a:ext uri="{FF2B5EF4-FFF2-40B4-BE49-F238E27FC236}">
                <a16:creationId xmlns:a16="http://schemas.microsoft.com/office/drawing/2014/main" id="{5226D3B8-6CB6-BC0E-79EA-E9A31DF103BD}"/>
              </a:ext>
            </a:extLst>
          </p:cNvPr>
          <p:cNvSpPr txBox="1"/>
          <p:nvPr/>
        </p:nvSpPr>
        <p:spPr>
          <a:xfrm>
            <a:off x="2195263" y="5310500"/>
            <a:ext cx="699230" cy="400110"/>
          </a:xfrm>
          <a:prstGeom prst="rect">
            <a:avLst/>
          </a:prstGeom>
          <a:noFill/>
        </p:spPr>
        <p:txBody>
          <a:bodyPr wrap="none" rtlCol="0">
            <a:spAutoFit/>
          </a:bodyPr>
          <a:lstStyle/>
          <a:p>
            <a:r>
              <a:rPr lang="en-US" sz="2000" dirty="0"/>
              <a:t>Aibo</a:t>
            </a:r>
          </a:p>
        </p:txBody>
      </p:sp>
      <p:sp>
        <p:nvSpPr>
          <p:cNvPr id="5" name="TextBox 4">
            <a:extLst>
              <a:ext uri="{FF2B5EF4-FFF2-40B4-BE49-F238E27FC236}">
                <a16:creationId xmlns:a16="http://schemas.microsoft.com/office/drawing/2014/main" id="{F73A4165-6A48-08BE-0678-0D7BBC0B1212}"/>
              </a:ext>
            </a:extLst>
          </p:cNvPr>
          <p:cNvSpPr txBox="1"/>
          <p:nvPr/>
        </p:nvSpPr>
        <p:spPr>
          <a:xfrm>
            <a:off x="4566416" y="5310500"/>
            <a:ext cx="2895600" cy="400110"/>
          </a:xfrm>
          <a:prstGeom prst="rect">
            <a:avLst/>
          </a:prstGeom>
          <a:noFill/>
        </p:spPr>
        <p:txBody>
          <a:bodyPr wrap="square" rtlCol="0">
            <a:spAutoFit/>
          </a:bodyPr>
          <a:lstStyle/>
          <a:p>
            <a:r>
              <a:rPr lang="en-US" sz="2000" dirty="0"/>
              <a:t>The Haptic Creature</a:t>
            </a:r>
          </a:p>
        </p:txBody>
      </p:sp>
      <p:pic>
        <p:nvPicPr>
          <p:cNvPr id="6" name="Content Placeholder 5" descr="Photo depicts the Zora robot.">
            <a:extLst>
              <a:ext uri="{FF2B5EF4-FFF2-40B4-BE49-F238E27FC236}">
                <a16:creationId xmlns:a16="http://schemas.microsoft.com/office/drawing/2014/main" id="{E7A7D7B5-626C-975C-69D6-C10AF0CD061F}"/>
              </a:ext>
            </a:extLst>
          </p:cNvPr>
          <p:cNvPicPr>
            <a:picLocks noChangeAspect="1"/>
          </p:cNvPicPr>
          <p:nvPr/>
        </p:nvPicPr>
        <p:blipFill>
          <a:blip r:embed="rId3"/>
          <a:stretch>
            <a:fillRect/>
          </a:stretch>
        </p:blipFill>
        <p:spPr>
          <a:xfrm>
            <a:off x="7658782" y="2551504"/>
            <a:ext cx="2879564" cy="2517945"/>
          </a:xfrm>
          <a:prstGeom prst="rect">
            <a:avLst/>
          </a:prstGeom>
        </p:spPr>
      </p:pic>
      <p:sp>
        <p:nvSpPr>
          <p:cNvPr id="7" name="TextBox 6">
            <a:extLst>
              <a:ext uri="{FF2B5EF4-FFF2-40B4-BE49-F238E27FC236}">
                <a16:creationId xmlns:a16="http://schemas.microsoft.com/office/drawing/2014/main" id="{8EDF7270-6AA5-E0C0-9692-15ACC3CC6888}"/>
              </a:ext>
            </a:extLst>
          </p:cNvPr>
          <p:cNvSpPr txBox="1"/>
          <p:nvPr/>
        </p:nvSpPr>
        <p:spPr>
          <a:xfrm>
            <a:off x="8759912" y="5310500"/>
            <a:ext cx="1007579" cy="369332"/>
          </a:xfrm>
          <a:prstGeom prst="rect">
            <a:avLst/>
          </a:prstGeom>
          <a:noFill/>
        </p:spPr>
        <p:txBody>
          <a:bodyPr wrap="square" rtlCol="0">
            <a:spAutoFit/>
          </a:bodyPr>
          <a:lstStyle/>
          <a:p>
            <a:r>
              <a:rPr lang="en-US" dirty="0"/>
              <a:t>Zora</a:t>
            </a:r>
          </a:p>
        </p:txBody>
      </p:sp>
    </p:spTree>
    <p:extLst>
      <p:ext uri="{BB962C8B-B14F-4D97-AF65-F5344CB8AC3E}">
        <p14:creationId xmlns:p14="http://schemas.microsoft.com/office/powerpoint/2010/main" val="2446817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35553-2C48-CA82-9A7D-190FA85FA11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BBCB2A-958D-8A62-76D4-E89D28904358}"/>
              </a:ext>
            </a:extLst>
          </p:cNvPr>
          <p:cNvSpPr txBox="1"/>
          <p:nvPr/>
        </p:nvSpPr>
        <p:spPr>
          <a:xfrm>
            <a:off x="502099" y="282797"/>
            <a:ext cx="11176630" cy="1446550"/>
          </a:xfrm>
          <a:prstGeom prst="rect">
            <a:avLst/>
          </a:prstGeom>
          <a:noFill/>
        </p:spPr>
        <p:txBody>
          <a:bodyPr wrap="square" rtlCol="0">
            <a:spAutoFit/>
          </a:bodyPr>
          <a:lstStyle/>
          <a:p>
            <a:pPr algn="ctr"/>
            <a:r>
              <a:rPr lang="en-US" sz="4400">
                <a:solidFill>
                  <a:schemeClr val="tx1">
                    <a:lumMod val="75000"/>
                    <a:lumOff val="25000"/>
                  </a:schemeClr>
                </a:solidFill>
                <a:latin typeface="+mj-lt"/>
              </a:rPr>
              <a:t>Stevie the robot entertaining residents while at retirement home</a:t>
            </a:r>
            <a:endParaRPr lang="en-US" sz="4400" dirty="0">
              <a:solidFill>
                <a:schemeClr val="tx1">
                  <a:lumMod val="75000"/>
                  <a:lumOff val="25000"/>
                </a:schemeClr>
              </a:solidFill>
              <a:latin typeface="+mj-lt"/>
            </a:endParaRPr>
          </a:p>
        </p:txBody>
      </p:sp>
      <p:sp>
        <p:nvSpPr>
          <p:cNvPr id="4" name="Slide Number Placeholder 1">
            <a:extLst>
              <a:ext uri="{FF2B5EF4-FFF2-40B4-BE49-F238E27FC236}">
                <a16:creationId xmlns:a16="http://schemas.microsoft.com/office/drawing/2014/main" id="{D88F0FC4-A118-36BF-713D-A469E4CDA5E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56</a:t>
            </a:fld>
            <a:endParaRPr lang="en-MY" dirty="0"/>
          </a:p>
        </p:txBody>
      </p:sp>
      <p:pic>
        <p:nvPicPr>
          <p:cNvPr id="8" name="Content Placeholder 5" descr="Photograph of stevie the robot entertaining residents while at a retirement home.&#10;">
            <a:extLst>
              <a:ext uri="{FF2B5EF4-FFF2-40B4-BE49-F238E27FC236}">
                <a16:creationId xmlns:a16="http://schemas.microsoft.com/office/drawing/2014/main" id="{B4D92A62-1BC4-4A8D-583C-967C47E78400}"/>
              </a:ext>
            </a:extLst>
          </p:cNvPr>
          <p:cNvPicPr>
            <a:picLocks noChangeAspect="1"/>
          </p:cNvPicPr>
          <p:nvPr/>
        </p:nvPicPr>
        <p:blipFill>
          <a:blip r:embed="rId2"/>
          <a:stretch>
            <a:fillRect/>
          </a:stretch>
        </p:blipFill>
        <p:spPr>
          <a:xfrm>
            <a:off x="2888372" y="1742002"/>
            <a:ext cx="6404083" cy="4525963"/>
          </a:xfrm>
          <a:prstGeom prst="rect">
            <a:avLst/>
          </a:prstGeom>
        </p:spPr>
      </p:pic>
    </p:spTree>
    <p:extLst>
      <p:ext uri="{BB962C8B-B14F-4D97-AF65-F5344CB8AC3E}">
        <p14:creationId xmlns:p14="http://schemas.microsoft.com/office/powerpoint/2010/main" val="749161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40D7A-98A0-5350-8D51-57AF9F95639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73BE713-06E5-BF94-8F5A-BD3A1B85BA91}"/>
              </a:ext>
            </a:extLst>
          </p:cNvPr>
          <p:cNvSpPr txBox="1"/>
          <p:nvPr/>
        </p:nvSpPr>
        <p:spPr>
          <a:xfrm>
            <a:off x="730699" y="530212"/>
            <a:ext cx="1071943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Is it OK for people to develop an emotional attachment with robots?</a:t>
            </a:r>
          </a:p>
        </p:txBody>
      </p:sp>
      <p:sp>
        <p:nvSpPr>
          <p:cNvPr id="24" name="Rectangle 23">
            <a:extLst>
              <a:ext uri="{FF2B5EF4-FFF2-40B4-BE49-F238E27FC236}">
                <a16:creationId xmlns:a16="http://schemas.microsoft.com/office/drawing/2014/main" id="{761A80CA-E300-124D-77B6-0997B428BDF1}"/>
              </a:ext>
            </a:extLst>
          </p:cNvPr>
          <p:cNvSpPr/>
          <p:nvPr/>
        </p:nvSpPr>
        <p:spPr>
          <a:xfrm>
            <a:off x="1232799" y="1976762"/>
            <a:ext cx="9715231"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Commercial robots like Paro and Stevie are used in care homes to encourage social interactions with residents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play games, tell jokes, hold sing-alongs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some residents join in, others appear bemused while others find it a little demeaning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 harm in social robots playing an entertaining and motivating role alongside human caregivers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But they can never match the human touch and warmth that residents need</a:t>
            </a:r>
          </a:p>
        </p:txBody>
      </p:sp>
      <p:sp>
        <p:nvSpPr>
          <p:cNvPr id="4" name="Slide Number Placeholder 1">
            <a:extLst>
              <a:ext uri="{FF2B5EF4-FFF2-40B4-BE49-F238E27FC236}">
                <a16:creationId xmlns:a16="http://schemas.microsoft.com/office/drawing/2014/main" id="{17592536-1D63-8BF7-1E0F-3E4E6A9DECD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57</a:t>
            </a:fld>
            <a:endParaRPr lang="en-MY" dirty="0"/>
          </a:p>
        </p:txBody>
      </p:sp>
    </p:spTree>
    <p:extLst>
      <p:ext uri="{BB962C8B-B14F-4D97-AF65-F5344CB8AC3E}">
        <p14:creationId xmlns:p14="http://schemas.microsoft.com/office/powerpoint/2010/main" val="1672168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78387-4881-C254-4500-4EC70891644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872D7F0-DF31-8FBB-2457-8E278D7C7487}"/>
              </a:ext>
            </a:extLst>
          </p:cNvPr>
          <p:cNvSpPr txBox="1"/>
          <p:nvPr/>
        </p:nvSpPr>
        <p:spPr>
          <a:xfrm>
            <a:off x="730699" y="530212"/>
            <a:ext cx="1071943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a:t>
            </a:r>
          </a:p>
        </p:txBody>
      </p:sp>
      <p:sp>
        <p:nvSpPr>
          <p:cNvPr id="24" name="Rectangle 23">
            <a:extLst>
              <a:ext uri="{FF2B5EF4-FFF2-40B4-BE49-F238E27FC236}">
                <a16:creationId xmlns:a16="http://schemas.microsoft.com/office/drawing/2014/main" id="{E7A62539-9669-9B0F-C4CE-1AA2E8F6F615}"/>
              </a:ext>
            </a:extLst>
          </p:cNvPr>
          <p:cNvSpPr/>
          <p:nvPr/>
        </p:nvSpPr>
        <p:spPr>
          <a:xfrm>
            <a:off x="254000" y="1248853"/>
            <a:ext cx="11709400"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Emotional aspects of interaction design are concerned with how to facilitate certain states (for example, pleasure) or avoid reactions (for instance, frustration)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Well-designed interfaces can elicit good feelings in people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Aesthetically-pleasing interfaces can be a pleasure to use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Expressive interfaces can provide reassuring feedback to users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Badly designed interfaces make people frustrated, annoyed, or angry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Emotional AI and affective computing use AI and sensor technology for detecting people’s emotions by analyzing their facial expressions and conversations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Emotional technologies can be designed to persuade people to change their behaviors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Anthropomorphism is the attribution of human qualities to objects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Increasingly, robots are being used as companions in the home</a:t>
            </a:r>
          </a:p>
        </p:txBody>
      </p:sp>
      <p:sp>
        <p:nvSpPr>
          <p:cNvPr id="4" name="Slide Number Placeholder 1">
            <a:extLst>
              <a:ext uri="{FF2B5EF4-FFF2-40B4-BE49-F238E27FC236}">
                <a16:creationId xmlns:a16="http://schemas.microsoft.com/office/drawing/2014/main" id="{BA4BBF58-9794-8710-6DF7-6C9F48BEA72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58</a:t>
            </a:fld>
            <a:endParaRPr lang="en-MY" dirty="0"/>
          </a:p>
        </p:txBody>
      </p:sp>
    </p:spTree>
    <p:extLst>
      <p:ext uri="{BB962C8B-B14F-4D97-AF65-F5344CB8AC3E}">
        <p14:creationId xmlns:p14="http://schemas.microsoft.com/office/powerpoint/2010/main" val="116491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B9812-DB8F-7D2E-A7A1-224DE4B87CC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589940C-FA45-3C07-F511-8C5525CD6A91}"/>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F22C0677-BDBF-3DF8-36C3-EE52C48B2076}"/>
              </a:ext>
            </a:extLst>
          </p:cNvPr>
          <p:cNvSpPr/>
          <p:nvPr/>
        </p:nvSpPr>
        <p:spPr>
          <a:xfrm>
            <a:off x="848048" y="2478740"/>
            <a:ext cx="10110060" cy="190052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Try to remember the emotions you went through when buying a big-ticket item online (for example, a refrigerator, a vacation, a computer)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many different emotions did you go through?</a:t>
            </a:r>
          </a:p>
        </p:txBody>
      </p:sp>
      <p:sp>
        <p:nvSpPr>
          <p:cNvPr id="4" name="Slide Number Placeholder 1">
            <a:extLst>
              <a:ext uri="{FF2B5EF4-FFF2-40B4-BE49-F238E27FC236}">
                <a16:creationId xmlns:a16="http://schemas.microsoft.com/office/drawing/2014/main" id="{5144FDD7-4904-C6B0-71A2-A16C3CF9467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pic>
        <p:nvPicPr>
          <p:cNvPr id="1026" name="Picture 2" descr="Creative Thinking icon SVG Vector &amp; PNG ...">
            <a:extLst>
              <a:ext uri="{FF2B5EF4-FFF2-40B4-BE49-F238E27FC236}">
                <a16:creationId xmlns:a16="http://schemas.microsoft.com/office/drawing/2014/main" id="{6A442D9C-2986-8910-D746-9C7129D72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32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79FCE6-2ACC-A867-B894-434A66ADDE9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BF0B97F-7377-CE04-927F-CB90A27D3A0A}"/>
              </a:ext>
            </a:extLst>
          </p:cNvPr>
          <p:cNvSpPr txBox="1"/>
          <p:nvPr/>
        </p:nvSpPr>
        <p:spPr>
          <a:xfrm>
            <a:off x="881308" y="309618"/>
            <a:ext cx="1041821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online shopping experience</a:t>
            </a:r>
          </a:p>
        </p:txBody>
      </p:sp>
      <p:sp>
        <p:nvSpPr>
          <p:cNvPr id="24" name="Rectangle 23">
            <a:extLst>
              <a:ext uri="{FF2B5EF4-FFF2-40B4-BE49-F238E27FC236}">
                <a16:creationId xmlns:a16="http://schemas.microsoft.com/office/drawing/2014/main" id="{EE04744E-C36A-E703-9519-04417D66DA81}"/>
              </a:ext>
            </a:extLst>
          </p:cNvPr>
          <p:cNvSpPr/>
          <p:nvPr/>
        </p:nvSpPr>
        <p:spPr>
          <a:xfrm>
            <a:off x="200609" y="985275"/>
            <a:ext cx="11779614" cy="58823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First, there is the </a:t>
            </a:r>
            <a:r>
              <a:rPr lang="en-US" sz="1400" dirty="0" err="1">
                <a:solidFill>
                  <a:schemeClr val="tx1">
                    <a:lumMod val="65000"/>
                    <a:lumOff val="35000"/>
                  </a:schemeClr>
                </a:solidFill>
              </a:rPr>
              <a:t>realisation</a:t>
            </a:r>
            <a:r>
              <a:rPr lang="en-US" sz="1400" dirty="0">
                <a:solidFill>
                  <a:schemeClr val="tx1">
                    <a:lumMod val="65000"/>
                    <a:lumOff val="35000"/>
                  </a:schemeClr>
                </a:solidFill>
              </a:rPr>
              <a:t> of needing or wanting it, and then the desire and anticipation of purchasing it.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This is followed by the joy or frustration of finding out more about what products are available and deciding which to choose from potentially hundreds or even thousands (by visiting numerous websites, such as comparison sites, reviews, recommendations, blogs).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The thrill of deciding on a purchase may be quickly followed by the shock of how much it costs and the disappointment that you can’t afford it.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The process of having to decide again may be accompanied by annoyance as you can’t find one that is as good as your first choice.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You think about other options, such as seeking advice from an expert in a shopping mall, but you have an aversion to sales assistants and don’t trust their advice, because you think they have their own interests (making money), rather than yours, at heart.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So you carry on looking, getting more tired and frustrated. When you do make a decision you experience a sense of relief.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You click merrily though the various options (such as color, size, warranty) and then the dreaded online payment form pops up. You type in all your details and press the final payment button.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A window then appears saying that your credit card number is incorrect. So you cautiously type it in again, very slowly. And you notice you need to type the 3 number security code in again. </a:t>
            </a:r>
          </a:p>
          <a:p>
            <a:pPr marL="342900" indent="-342900" algn="just">
              <a:lnSpc>
                <a:spcPct val="150000"/>
              </a:lnSpc>
              <a:buFont typeface="Arial" panose="020B0604020202020204" pitchFamily="34" charset="0"/>
              <a:buChar char="•"/>
            </a:pPr>
            <a:r>
              <a:rPr lang="en-US" sz="1400" dirty="0">
                <a:solidFill>
                  <a:schemeClr val="tx1">
                    <a:lumMod val="65000"/>
                    <a:lumOff val="35000"/>
                  </a:schemeClr>
                </a:solidFill>
              </a:rPr>
              <a:t>Finally, when all is done you let out a big sigh. But as you walk away from your computer doubts start to form in your mind – maybe you should have bought the other one...</a:t>
            </a:r>
          </a:p>
        </p:txBody>
      </p:sp>
      <p:sp>
        <p:nvSpPr>
          <p:cNvPr id="4" name="Slide Number Placeholder 1">
            <a:extLst>
              <a:ext uri="{FF2B5EF4-FFF2-40B4-BE49-F238E27FC236}">
                <a16:creationId xmlns:a16="http://schemas.microsoft.com/office/drawing/2014/main" id="{BE7851E1-AAC8-EF72-FF84-19161D8BA32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a:t>
            </a:fld>
            <a:endParaRPr lang="en-MY" dirty="0"/>
          </a:p>
        </p:txBody>
      </p:sp>
    </p:spTree>
    <p:extLst>
      <p:ext uri="{BB962C8B-B14F-4D97-AF65-F5344CB8AC3E}">
        <p14:creationId xmlns:p14="http://schemas.microsoft.com/office/powerpoint/2010/main" val="754563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8</a:t>
            </a:fld>
            <a:endParaRPr lang="en-MY"/>
          </a:p>
        </p:txBody>
      </p:sp>
      <p:pic>
        <p:nvPicPr>
          <p:cNvPr id="3" name="Content Placeholder 6" descr="Photograph of a Happyornot terminal located after security at Heathrow Airport.&#10;">
            <a:extLst>
              <a:ext uri="{FF2B5EF4-FFF2-40B4-BE49-F238E27FC236}">
                <a16:creationId xmlns:a16="http://schemas.microsoft.com/office/drawing/2014/main" id="{7928B20B-D4CD-2663-F9AD-9D3747CC8CB6}"/>
              </a:ext>
            </a:extLst>
          </p:cNvPr>
          <p:cNvPicPr>
            <a:picLocks noChangeAspect="1"/>
          </p:cNvPicPr>
          <p:nvPr/>
        </p:nvPicPr>
        <p:blipFill>
          <a:blip r:embed="rId2"/>
          <a:srcRect l="5385" r="12964" b="-2"/>
          <a:stretch/>
        </p:blipFill>
        <p:spPr>
          <a:xfrm>
            <a:off x="3754593" y="1966911"/>
            <a:ext cx="4671646" cy="4291201"/>
          </a:xfrm>
          <a:prstGeom prst="rect">
            <a:avLst/>
          </a:prstGeom>
          <a:noFill/>
        </p:spPr>
      </p:pic>
      <p:sp>
        <p:nvSpPr>
          <p:cNvPr id="4" name="TextBox 3">
            <a:extLst>
              <a:ext uri="{FF2B5EF4-FFF2-40B4-BE49-F238E27FC236}">
                <a16:creationId xmlns:a16="http://schemas.microsoft.com/office/drawing/2014/main" id="{129E5B15-F35C-3B52-40D1-9AE2797477B0}"/>
              </a:ext>
            </a:extLst>
          </p:cNvPr>
          <p:cNvSpPr txBox="1"/>
          <p:nvPr/>
        </p:nvSpPr>
        <p:spPr>
          <a:xfrm>
            <a:off x="211015" y="479685"/>
            <a:ext cx="1179341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Why has this simple way of obtaining visitor feedback been so effective?</a:t>
            </a:r>
          </a:p>
        </p:txBody>
      </p:sp>
    </p:spTree>
    <p:extLst>
      <p:ext uri="{BB962C8B-B14F-4D97-AF65-F5344CB8AC3E}">
        <p14:creationId xmlns:p14="http://schemas.microsoft.com/office/powerpoint/2010/main" val="33093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939B8-5E14-B9DE-2D03-0EB3E9C4B4C3}"/>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DDFC3D22-3D54-1FD5-B7C6-6378AD052EA8}"/>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9</a:t>
            </a:fld>
            <a:endParaRPr lang="en-MY"/>
          </a:p>
        </p:txBody>
      </p:sp>
      <p:sp>
        <p:nvSpPr>
          <p:cNvPr id="4" name="TextBox 3">
            <a:extLst>
              <a:ext uri="{FF2B5EF4-FFF2-40B4-BE49-F238E27FC236}">
                <a16:creationId xmlns:a16="http://schemas.microsoft.com/office/drawing/2014/main" id="{DA218333-FA9E-8FF8-37E8-139F0E690A20}"/>
              </a:ext>
            </a:extLst>
          </p:cNvPr>
          <p:cNvSpPr txBox="1"/>
          <p:nvPr/>
        </p:nvSpPr>
        <p:spPr>
          <a:xfrm>
            <a:off x="211015" y="479685"/>
            <a:ext cx="1179341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Pulling at the heart strings with an emotive message</a:t>
            </a:r>
          </a:p>
        </p:txBody>
      </p:sp>
      <p:pic>
        <p:nvPicPr>
          <p:cNvPr id="2" name="Google Shape;706;g28ccde9d546_0_35">
            <a:extLst>
              <a:ext uri="{FF2B5EF4-FFF2-40B4-BE49-F238E27FC236}">
                <a16:creationId xmlns:a16="http://schemas.microsoft.com/office/drawing/2014/main" id="{97E8F248-B39F-4999-B3EC-986AC68B1677}"/>
              </a:ext>
            </a:extLst>
          </p:cNvPr>
          <p:cNvPicPr preferRelativeResize="0"/>
          <p:nvPr/>
        </p:nvPicPr>
        <p:blipFill>
          <a:blip r:embed="rId2">
            <a:alphaModFix/>
          </a:blip>
          <a:stretch>
            <a:fillRect/>
          </a:stretch>
        </p:blipFill>
        <p:spPr>
          <a:xfrm>
            <a:off x="1928260" y="1926235"/>
            <a:ext cx="8335480" cy="4799863"/>
          </a:xfrm>
          <a:prstGeom prst="rect">
            <a:avLst/>
          </a:prstGeom>
          <a:noFill/>
          <a:ln>
            <a:noFill/>
          </a:ln>
        </p:spPr>
      </p:pic>
    </p:spTree>
    <p:extLst>
      <p:ext uri="{BB962C8B-B14F-4D97-AF65-F5344CB8AC3E}">
        <p14:creationId xmlns:p14="http://schemas.microsoft.com/office/powerpoint/2010/main" val="644961560"/>
      </p:ext>
    </p:extLst>
  </p:cSld>
  <p:clrMapOvr>
    <a:masterClrMapping/>
  </p:clrMapOvr>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9315</TotalTime>
  <Words>3044</Words>
  <Application>Microsoft Office PowerPoint</Application>
  <PresentationFormat>Widescreen</PresentationFormat>
  <Paragraphs>373</Paragraphs>
  <Slides>58</Slides>
  <Notes>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Poppins</vt:lpstr>
      <vt:lpstr>Poppins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242</cp:revision>
  <dcterms:created xsi:type="dcterms:W3CDTF">2022-06-08T07:39:09Z</dcterms:created>
  <dcterms:modified xsi:type="dcterms:W3CDTF">2025-10-29T05:56:47Z</dcterms:modified>
</cp:coreProperties>
</file>